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  <p:sldMasterId id="2147483668" r:id="rId3"/>
  </p:sldMasterIdLst>
  <p:notesMasterIdLst>
    <p:notesMasterId r:id="rId23"/>
  </p:notesMasterIdLst>
  <p:sldIdLst>
    <p:sldId id="256" r:id="rId4"/>
    <p:sldId id="348" r:id="rId5"/>
    <p:sldId id="349" r:id="rId6"/>
    <p:sldId id="354" r:id="rId7"/>
    <p:sldId id="358" r:id="rId8"/>
    <p:sldId id="351" r:id="rId9"/>
    <p:sldId id="350" r:id="rId10"/>
    <p:sldId id="353" r:id="rId11"/>
    <p:sldId id="352" r:id="rId12"/>
    <p:sldId id="359" r:id="rId13"/>
    <p:sldId id="321" r:id="rId14"/>
    <p:sldId id="337" r:id="rId15"/>
    <p:sldId id="345" r:id="rId16"/>
    <p:sldId id="327" r:id="rId17"/>
    <p:sldId id="355" r:id="rId18"/>
    <p:sldId id="356" r:id="rId19"/>
    <p:sldId id="357" r:id="rId20"/>
    <p:sldId id="330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00000"/>
    <a:srgbClr val="3333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7" d="100"/>
          <a:sy n="97" d="100"/>
        </p:scale>
        <p:origin x="14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4DD22-FE04-46CD-BDCA-0E77C3C15BF9}" type="datetimeFigureOut">
              <a:rPr lang="el-GR" smtClean="0"/>
              <a:pPr/>
              <a:t>20/2/2022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D54DB-EAF4-47D8-8043-D0DD603BF46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20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1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68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7225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8552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A75A-EDC6-497F-B629-55BEEDE17F2C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65405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64E9E-8C39-49C0-956E-7844AD3F8493}" type="datetime1">
              <a:rPr lang="en-US" smtClean="0"/>
              <a:t>2/20/2022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302839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64E7-FE58-4EA4-A477-07221683A5CD}" type="datetime1">
              <a:rPr lang="en-US" smtClean="0"/>
              <a:t>2/20/2022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1602594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8088-4F57-49E9-A7EF-2DA87DA94DDC}" type="datetime1">
              <a:rPr lang="en-US" smtClean="0"/>
              <a:t>2/20/2022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1364240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2D4C0-AFA8-4B05-B5D7-5457A13B43BC}" type="datetime1">
              <a:rPr lang="en-US" smtClean="0"/>
              <a:t>2/20/2022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1100477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3879-78C9-4AA2-B10A-64427AD6FAF5}" type="datetime1">
              <a:rPr lang="en-US" smtClean="0"/>
              <a:t>2/20/2022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479941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0E98-3077-4ECA-8892-C9D27E82D3EC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2633125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E6F1-BD59-41DF-9945-815BA56E1E24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2355526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1395A-F905-41C8-B1F9-F10F8D9645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12049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1290C-F47C-432E-A2EA-EB0A48C3838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4408"/>
      </p:ext>
    </p:extLst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B945-FBD7-4226-91CB-E09CB0F531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286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noFill/>
          <a:ln>
            <a:noFill/>
          </a:ln>
        </p:spPr>
        <p:txBody>
          <a:bodyPr/>
          <a:lstStyle>
            <a:lvl1pPr marL="463550" indent="-46355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/>
            </a:lvl1pPr>
            <a:lvl2pPr marL="795338" indent="-338138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lvl2pPr>
            <a:lvl3pPr marL="1258888" indent="-344488"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33823"/>
            <a:ext cx="8458200" cy="14135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>
          <a:xfrm>
            <a:off x="7020272" y="370570"/>
            <a:ext cx="1594520" cy="365125"/>
          </a:xfrm>
        </p:spPr>
        <p:txBody>
          <a:bodyPr/>
          <a:lstStyle/>
          <a:p>
            <a:fld id="{F2003B2D-F472-4C8D-A70F-155382B5C579}" type="datetime1">
              <a:rPr lang="en-US" smtClean="0"/>
              <a:t>2/20/2022</a:t>
            </a:fld>
            <a:endParaRPr lang="en-US"/>
          </a:p>
        </p:txBody>
      </p:sp>
      <p:sp>
        <p:nvSpPr>
          <p:cNvPr id="7" name="Θέση υποσέλιδου 6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>
              <a:defRPr sz="1400"/>
            </a:lvl1pPr>
          </a:lstStyle>
          <a:p>
            <a:pPr algn="l"/>
            <a:r>
              <a:rPr lang="en-US" dirty="0" smtClean="0"/>
              <a:t>Topics in Usability Evaluation</a:t>
            </a:r>
            <a:endParaRPr lang="en-US" dirty="0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7199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C3BC-ED9C-407A-9B1A-AC546DF6AC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22180"/>
      </p:ext>
    </p:extLst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112F9-1EC3-4AF5-8B72-C0A77E2DC4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54835"/>
      </p:ext>
    </p:extLst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1579-14A5-4028-9A6B-1AE152C545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22166"/>
      </p:ext>
    </p:extLst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768B-C8E7-43F0-83E7-1C52B2BF8F9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93413"/>
      </p:ext>
    </p:extLst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2AC9-29C4-46AD-8187-C6053359C6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55557"/>
      </p:ext>
    </p:extLst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F1C8-6E21-4295-88F5-F2CC67DB09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1664"/>
      </p:ext>
    </p:extLst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CEEDD-45FD-4BB5-AC2F-A3CCFF857F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8707"/>
      </p:ext>
    </p:extLst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14FE6-7F83-45BB-B30C-51FAFA27A9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55542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B90B-7B1B-4724-A700-719085C6C9F2}" type="datetime1">
              <a:rPr lang="en-US" smtClean="0"/>
              <a:t>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11243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210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2FE0E-D63A-444D-B31D-442FA17E91EC}" type="datetime1">
              <a:rPr lang="en-US" smtClean="0"/>
              <a:t>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51788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485E-3A85-4F94-AF11-2A34913826D8}" type="datetime1">
              <a:rPr lang="en-US" smtClean="0"/>
              <a:t>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63129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FF121-91D7-46E0-8326-176B5F97EFB7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5847079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6BFE-63FE-4444-B207-EA7B56E3139A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2603291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09A20-6692-4BE7-BFE0-352C52095D1E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13794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BC5C0-3EF3-4346-B0AE-E34D1C66D1F2}" type="datetime1">
              <a:rPr lang="en-US" smtClean="0"/>
              <a:t>2/20/2022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2862887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A0E51-B05F-4C1D-91B6-84DF86406FFC}" type="datetime1">
              <a:rPr lang="en-US" smtClean="0"/>
              <a:t>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Topics in Usability Evaluation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4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 spd="slow">
    <p:wipe dir="r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73AE-5402-414A-8CFB-576CCCB7D84C}" type="datetime1">
              <a:rPr lang="en-US" smtClean="0"/>
              <a:t>2/20/2022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Topics in Usability Evaluation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620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 spd="slow">
    <p:wipe dir="r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A0EF2-62D0-4BB6-968E-72856F84837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2/20/2022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Topics in Usability Evaluation</a:t>
            </a: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A1EB-4F59-4649-9C9B-C2C45FF57460}" type="slidenum">
              <a:rPr lang="el-G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3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 spd="slow"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664" y="1743051"/>
            <a:ext cx="8134672" cy="1469926"/>
          </a:xfrm>
        </p:spPr>
        <p:txBody>
          <a:bodyPr>
            <a:noAutofit/>
          </a:bodyPr>
          <a:lstStyle/>
          <a:p>
            <a:r>
              <a:rPr lang="en-US" sz="5400" spc="-100" dirty="0" smtClean="0">
                <a:solidFill>
                  <a:srgbClr val="D2533C"/>
                </a:solidFill>
                <a:latin typeface="+mn-lt"/>
              </a:rPr>
              <a:t>Topics </a:t>
            </a:r>
            <a:r>
              <a:rPr lang="en-US" sz="5400" spc="-100" dirty="0">
                <a:solidFill>
                  <a:srgbClr val="D2533C"/>
                </a:solidFill>
                <a:latin typeface="+mn-lt"/>
              </a:rPr>
              <a:t>in Usability </a:t>
            </a:r>
            <a:r>
              <a:rPr lang="en-US" sz="5400" spc="-100" dirty="0" smtClean="0">
                <a:solidFill>
                  <a:srgbClr val="D2533C"/>
                </a:solidFill>
                <a:latin typeface="+mn-lt"/>
              </a:rPr>
              <a:t>Evaluation</a:t>
            </a:r>
            <a:endParaRPr lang="en-US" sz="60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5638170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ichael</a:t>
            </a:r>
            <a:r>
              <a:rPr lang="en-US" dirty="0" smtClean="0"/>
              <a:t> Kalogerakis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66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0066CC"/>
                </a:solidFill>
              </a:rPr>
              <a:t>M.Sc. in Informatics Engineering</a:t>
            </a:r>
            <a:endParaRPr lang="en-US" sz="2400" b="1" i="1" dirty="0">
              <a:solidFill>
                <a:srgbClr val="0066CC"/>
              </a:solidFill>
            </a:endParaRPr>
          </a:p>
          <a:p>
            <a:pPr algn="ctr"/>
            <a:r>
              <a:rPr lang="en-US" sz="2400" b="1" i="1" dirty="0" smtClean="0">
                <a:solidFill>
                  <a:srgbClr val="0066CC"/>
                </a:solidFill>
              </a:rPr>
              <a:t>Hellenic Mediterranean University</a:t>
            </a:r>
            <a:endParaRPr lang="el-GR" sz="2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6364" y="3512107"/>
            <a:ext cx="2375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66CC"/>
                </a:solidFill>
              </a:rPr>
              <a:t>Spring 2022 </a:t>
            </a:r>
            <a:endParaRPr lang="el-GR" sz="2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824911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spc="-100" dirty="0">
                <a:solidFill>
                  <a:prstClr val="black">
                    <a:lumMod val="50000"/>
                    <a:lumOff val="50000"/>
                  </a:prstClr>
                </a:solidFill>
              </a:rPr>
              <a:t>Θέματα Αξιολόγησης Ευχρηστίας</a:t>
            </a:r>
            <a:r>
              <a:rPr lang="el-GR" sz="3600" spc="-100" dirty="0">
                <a:solidFill>
                  <a:srgbClr val="D2533C"/>
                </a:solidFill>
              </a:rPr>
              <a:t> </a:t>
            </a:r>
            <a:endParaRPr lang="el-GR" sz="3600" dirty="0"/>
          </a:p>
        </p:txBody>
      </p:sp>
    </p:spTree>
    <p:extLst>
      <p:ext uri="{BB962C8B-B14F-4D97-AF65-F5344CB8AC3E}">
        <p14:creationId xmlns:p14="http://schemas.microsoft.com/office/powerpoint/2010/main" val="33733529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Usability Evaluation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48796" y="1459806"/>
            <a:ext cx="8187474" cy="4896544"/>
          </a:xfrm>
        </p:spPr>
        <p:txBody>
          <a:bodyPr>
            <a:noAutofit/>
          </a:bodyPr>
          <a:lstStyle/>
          <a:p>
            <a:r>
              <a:rPr lang="en-US" sz="2800" dirty="0"/>
              <a:t>Assesses </a:t>
            </a:r>
            <a:r>
              <a:rPr lang="en-US" sz="2800" i="1" dirty="0">
                <a:solidFill>
                  <a:srgbClr val="0066CC"/>
                </a:solidFill>
              </a:rPr>
              <a:t>the extent </a:t>
            </a:r>
            <a:r>
              <a:rPr lang="en-US" sz="2800" dirty="0"/>
              <a:t>to which an interactive </a:t>
            </a:r>
            <a:r>
              <a:rPr lang="en-US" sz="2800" dirty="0" smtClean="0"/>
              <a:t>system or service </a:t>
            </a:r>
            <a:r>
              <a:rPr lang="en-US" sz="2800" dirty="0"/>
              <a:t>is </a:t>
            </a:r>
            <a:r>
              <a:rPr lang="en-US" sz="2800" i="1" dirty="0">
                <a:solidFill>
                  <a:srgbClr val="0066CC"/>
                </a:solidFill>
              </a:rPr>
              <a:t>easy </a:t>
            </a:r>
            <a:r>
              <a:rPr lang="en-US" sz="2800" dirty="0"/>
              <a:t>and </a:t>
            </a:r>
            <a:r>
              <a:rPr lang="en-US" sz="2800" i="1" dirty="0">
                <a:solidFill>
                  <a:srgbClr val="0066CC"/>
                </a:solidFill>
              </a:rPr>
              <a:t>pleasant to </a:t>
            </a:r>
            <a:r>
              <a:rPr lang="en-US" sz="2800" i="1" dirty="0" smtClean="0">
                <a:solidFill>
                  <a:srgbClr val="0066CC"/>
                </a:solidFill>
              </a:rPr>
              <a:t>use</a:t>
            </a:r>
            <a:endParaRPr lang="en-US" sz="2800" i="1" dirty="0">
              <a:solidFill>
                <a:srgbClr val="0066CC"/>
              </a:solidFill>
            </a:endParaRPr>
          </a:p>
          <a:p>
            <a:r>
              <a:rPr lang="en-US" sz="2800" dirty="0"/>
              <a:t>Focuses on how well users can </a:t>
            </a:r>
            <a:r>
              <a:rPr lang="en-US" sz="2800" i="1" dirty="0">
                <a:solidFill>
                  <a:srgbClr val="0066CC"/>
                </a:solidFill>
              </a:rPr>
              <a:t>learn </a:t>
            </a:r>
            <a:r>
              <a:rPr lang="en-US" sz="2800" dirty="0"/>
              <a:t>and </a:t>
            </a:r>
            <a:r>
              <a:rPr lang="en-US" sz="2800" i="1" dirty="0">
                <a:solidFill>
                  <a:srgbClr val="0066CC"/>
                </a:solidFill>
              </a:rPr>
              <a:t>use </a:t>
            </a:r>
            <a:r>
              <a:rPr lang="en-US" sz="2800" dirty="0" smtClean="0"/>
              <a:t>it in order to </a:t>
            </a:r>
            <a:r>
              <a:rPr lang="en-US" sz="2800" i="1" dirty="0">
                <a:solidFill>
                  <a:srgbClr val="0066CC"/>
                </a:solidFill>
              </a:rPr>
              <a:t>achieve their </a:t>
            </a:r>
            <a:r>
              <a:rPr lang="en-US" sz="2800" i="1" dirty="0" smtClean="0">
                <a:solidFill>
                  <a:srgbClr val="0066CC"/>
                </a:solidFill>
              </a:rPr>
              <a:t>goals</a:t>
            </a:r>
          </a:p>
          <a:p>
            <a:endParaRPr lang="en-US" sz="2400" dirty="0" smtClean="0"/>
          </a:p>
          <a:p>
            <a:pPr marL="452438" indent="0">
              <a:buNone/>
            </a:pPr>
            <a:r>
              <a:rPr lang="en-US" sz="2800" dirty="0"/>
              <a:t> Usability evaluation methods </a:t>
            </a:r>
            <a:endParaRPr lang="en-US" sz="2800" dirty="0" smtClean="0"/>
          </a:p>
          <a:p>
            <a:pPr marL="1258888" lvl="1"/>
            <a:r>
              <a:rPr lang="en-US" sz="2400" dirty="0" smtClean="0"/>
              <a:t>Determine </a:t>
            </a:r>
            <a:r>
              <a:rPr lang="en-US" sz="2400" dirty="0"/>
              <a:t>the </a:t>
            </a:r>
            <a:r>
              <a:rPr lang="en-US" sz="2400" i="1" dirty="0">
                <a:solidFill>
                  <a:srgbClr val="0066CC"/>
                </a:solidFill>
              </a:rPr>
              <a:t>extent of a system's usability</a:t>
            </a:r>
            <a:r>
              <a:rPr lang="en-US" sz="2400" dirty="0"/>
              <a:t>, through the use of </a:t>
            </a:r>
            <a:r>
              <a:rPr lang="en-US" sz="2400" i="1" dirty="0">
                <a:solidFill>
                  <a:srgbClr val="0066CC"/>
                </a:solidFill>
              </a:rPr>
              <a:t>robust</a:t>
            </a:r>
            <a:r>
              <a:rPr lang="en-US" sz="2400" dirty="0"/>
              <a:t>, </a:t>
            </a:r>
            <a:r>
              <a:rPr lang="en-US" sz="2400" i="1" dirty="0">
                <a:solidFill>
                  <a:srgbClr val="0066CC"/>
                </a:solidFill>
              </a:rPr>
              <a:t>objective</a:t>
            </a:r>
            <a:r>
              <a:rPr lang="en-US" sz="2400" dirty="0">
                <a:solidFill>
                  <a:srgbClr val="0066CC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i="1" dirty="0">
                <a:solidFill>
                  <a:srgbClr val="0066CC"/>
                </a:solidFill>
              </a:rPr>
              <a:t>reliable</a:t>
            </a:r>
            <a:r>
              <a:rPr lang="en-US" sz="2400" dirty="0">
                <a:solidFill>
                  <a:srgbClr val="0066CC"/>
                </a:solidFill>
              </a:rPr>
              <a:t> </a:t>
            </a:r>
            <a:r>
              <a:rPr lang="en-US" sz="2400" dirty="0" smtClean="0"/>
              <a:t>metrics</a:t>
            </a:r>
          </a:p>
          <a:p>
            <a:pPr marL="1258888" lvl="1"/>
            <a:r>
              <a:rPr lang="en-US" sz="2400" dirty="0"/>
              <a:t>Mainly </a:t>
            </a:r>
            <a:r>
              <a:rPr lang="en-US" sz="2400" i="1" dirty="0">
                <a:solidFill>
                  <a:srgbClr val="0066CC"/>
                </a:solidFill>
              </a:rPr>
              <a:t>user based</a:t>
            </a:r>
            <a:r>
              <a:rPr lang="en-US" sz="2400" dirty="0"/>
              <a:t>, but other types also exist</a:t>
            </a:r>
            <a:r>
              <a:rPr lang="en-US" sz="2400" i="1" dirty="0"/>
              <a:t>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(expert based model based, review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based and more)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173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O</a:t>
            </a:r>
            <a:r>
              <a:rPr lang="en-US" dirty="0" smtClean="0"/>
              <a:t>bjectives - </a:t>
            </a:r>
            <a:r>
              <a:rPr lang="en-US" dirty="0" smtClean="0">
                <a:solidFill>
                  <a:srgbClr val="C00000"/>
                </a:solidFill>
              </a:rPr>
              <a:t>Primary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88982" y="1668796"/>
            <a:ext cx="7827434" cy="4896544"/>
          </a:xfrm>
        </p:spPr>
        <p:txBody>
          <a:bodyPr>
            <a:noAutofit/>
          </a:bodyPr>
          <a:lstStyle/>
          <a:p>
            <a:r>
              <a:rPr lang="en-US" sz="2800" dirty="0" smtClean="0"/>
              <a:t>To provide </a:t>
            </a:r>
            <a:r>
              <a:rPr lang="en-US" sz="2800" dirty="0"/>
              <a:t>the </a:t>
            </a:r>
            <a:r>
              <a:rPr lang="en-US" sz="2800" i="1" dirty="0" smtClean="0">
                <a:solidFill>
                  <a:srgbClr val="0066CC"/>
                </a:solidFill>
              </a:rPr>
              <a:t>general principles </a:t>
            </a:r>
            <a:r>
              <a:rPr lang="en-US" sz="2800" dirty="0" smtClean="0"/>
              <a:t>and </a:t>
            </a:r>
            <a:r>
              <a:rPr lang="en-US" sz="2800" i="1" dirty="0">
                <a:solidFill>
                  <a:srgbClr val="0066CC"/>
                </a:solidFill>
              </a:rPr>
              <a:t>practical knowledge</a:t>
            </a:r>
            <a:r>
              <a:rPr lang="en-US" sz="2800" dirty="0"/>
              <a:t> on the evaluation of </a:t>
            </a:r>
            <a:r>
              <a:rPr lang="en-US" sz="2800" i="1" dirty="0">
                <a:solidFill>
                  <a:srgbClr val="0066CC"/>
                </a:solidFill>
              </a:rPr>
              <a:t>interactive systems, products or services</a:t>
            </a:r>
            <a:r>
              <a:rPr lang="en-US" sz="2800" dirty="0"/>
              <a:t> in the light of </a:t>
            </a:r>
            <a:r>
              <a:rPr lang="en-US" sz="2800" dirty="0" smtClean="0"/>
              <a:t>usability</a:t>
            </a:r>
          </a:p>
          <a:p>
            <a:endParaRPr lang="en-US" sz="2800" dirty="0"/>
          </a:p>
          <a:p>
            <a:r>
              <a:rPr lang="en-US" sz="2800" dirty="0" smtClean="0"/>
              <a:t>To </a:t>
            </a:r>
            <a:r>
              <a:rPr lang="en-US" sz="2800" i="1" dirty="0" smtClean="0">
                <a:solidFill>
                  <a:srgbClr val="0066CC"/>
                </a:solidFill>
              </a:rPr>
              <a:t>adjust</a:t>
            </a:r>
            <a:r>
              <a:rPr lang="en-US" sz="2800" dirty="0" smtClean="0"/>
              <a:t>, </a:t>
            </a:r>
            <a:r>
              <a:rPr lang="en-US" sz="2800" i="1" dirty="0">
                <a:solidFill>
                  <a:srgbClr val="0066CC"/>
                </a:solidFill>
              </a:rPr>
              <a:t>extend</a:t>
            </a:r>
            <a:r>
              <a:rPr lang="en-US" sz="2800" dirty="0">
                <a:solidFill>
                  <a:srgbClr val="0066CC"/>
                </a:solidFill>
              </a:rPr>
              <a:t> </a:t>
            </a:r>
            <a:r>
              <a:rPr lang="en-US" sz="2800" dirty="0"/>
              <a:t>and </a:t>
            </a:r>
            <a:r>
              <a:rPr lang="en-US" sz="2800" i="1" dirty="0" smtClean="0">
                <a:solidFill>
                  <a:srgbClr val="0066CC"/>
                </a:solidFill>
              </a:rPr>
              <a:t>specialize </a:t>
            </a:r>
            <a:r>
              <a:rPr lang="en-US" sz="2800" dirty="0" smtClean="0"/>
              <a:t>these </a:t>
            </a:r>
            <a:r>
              <a:rPr lang="en-US" sz="2800" dirty="0"/>
              <a:t>principles </a:t>
            </a:r>
            <a:r>
              <a:rPr lang="en-US" sz="2800" dirty="0" smtClean="0"/>
              <a:t>for application on both  </a:t>
            </a:r>
            <a:r>
              <a:rPr lang="en-US" sz="2800" i="1" dirty="0" smtClean="0">
                <a:solidFill>
                  <a:srgbClr val="0066CC"/>
                </a:solidFill>
              </a:rPr>
              <a:t>specific existing system types </a:t>
            </a:r>
            <a:r>
              <a:rPr lang="en-US" sz="2800" dirty="0" smtClean="0"/>
              <a:t>as </a:t>
            </a:r>
            <a:r>
              <a:rPr lang="en-US" sz="2800" dirty="0"/>
              <a:t>well as </a:t>
            </a:r>
            <a:r>
              <a:rPr lang="en-US" sz="2800" dirty="0" smtClean="0"/>
              <a:t>on </a:t>
            </a:r>
            <a:r>
              <a:rPr lang="en-US" sz="2800" i="1" dirty="0" smtClean="0">
                <a:solidFill>
                  <a:srgbClr val="0066CC"/>
                </a:solidFill>
              </a:rPr>
              <a:t>emerging </a:t>
            </a:r>
            <a:r>
              <a:rPr lang="en-US" sz="2800" i="1" dirty="0">
                <a:solidFill>
                  <a:srgbClr val="0066CC"/>
                </a:solidFill>
              </a:rPr>
              <a:t>systems, products and </a:t>
            </a:r>
            <a:r>
              <a:rPr lang="en-US" sz="2800" i="1" dirty="0" smtClean="0">
                <a:solidFill>
                  <a:srgbClr val="0066CC"/>
                </a:solidFill>
              </a:rPr>
              <a:t>services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3636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529208" y="1642368"/>
            <a:ext cx="8075240" cy="4896544"/>
          </a:xfrm>
        </p:spPr>
        <p:txBody>
          <a:bodyPr>
            <a:noAutofit/>
          </a:bodyPr>
          <a:lstStyle/>
          <a:p>
            <a:r>
              <a:rPr lang="en-US" sz="2800" dirty="0" smtClean="0"/>
              <a:t>To investigate issues </a:t>
            </a:r>
            <a:r>
              <a:rPr lang="en-US" sz="2800" i="1" dirty="0" smtClean="0">
                <a:solidFill>
                  <a:srgbClr val="0066CC"/>
                </a:solidFill>
              </a:rPr>
              <a:t>beyond usab</a:t>
            </a:r>
            <a:r>
              <a:rPr lang="en-US" sz="2800" i="1" dirty="0">
                <a:solidFill>
                  <a:srgbClr val="0066CC"/>
                </a:solidFill>
              </a:rPr>
              <a:t>i</a:t>
            </a:r>
            <a:r>
              <a:rPr lang="en-US" sz="2800" i="1" dirty="0" smtClean="0">
                <a:solidFill>
                  <a:srgbClr val="0066CC"/>
                </a:solidFill>
              </a:rPr>
              <a:t>lity</a:t>
            </a:r>
            <a:r>
              <a:rPr lang="en-US" sz="2800" dirty="0" smtClean="0"/>
              <a:t>, such as user </a:t>
            </a:r>
            <a:r>
              <a:rPr lang="en-US" sz="2800" i="1" dirty="0" smtClean="0">
                <a:solidFill>
                  <a:srgbClr val="0066CC"/>
                </a:solidFill>
              </a:rPr>
              <a:t>persuasion</a:t>
            </a:r>
            <a:r>
              <a:rPr lang="en-US" sz="2800" dirty="0" smtClean="0"/>
              <a:t>, </a:t>
            </a:r>
            <a:r>
              <a:rPr lang="en-US" sz="2800" i="1" dirty="0" smtClean="0">
                <a:solidFill>
                  <a:srgbClr val="0066CC"/>
                </a:solidFill>
              </a:rPr>
              <a:t>trust </a:t>
            </a:r>
            <a:r>
              <a:rPr lang="en-US" sz="2800" dirty="0" smtClean="0"/>
              <a:t>and </a:t>
            </a:r>
            <a:r>
              <a:rPr lang="en-US" sz="2800" i="1" dirty="0" smtClean="0">
                <a:solidFill>
                  <a:srgbClr val="0066CC"/>
                </a:solidFill>
              </a:rPr>
              <a:t>emotional engagement </a:t>
            </a:r>
            <a:r>
              <a:rPr lang="en-US" sz="2800" dirty="0" smtClean="0"/>
              <a:t>and examine how do they </a:t>
            </a:r>
            <a:r>
              <a:rPr lang="en-US" sz="2800" i="1" dirty="0" smtClean="0">
                <a:solidFill>
                  <a:srgbClr val="0066CC"/>
                </a:solidFill>
              </a:rPr>
              <a:t>contribute</a:t>
            </a:r>
            <a:r>
              <a:rPr lang="en-US" sz="2800" dirty="0" smtClean="0"/>
              <a:t> to the overall </a:t>
            </a:r>
            <a:r>
              <a:rPr lang="en-US" sz="2800" i="1" dirty="0" smtClean="0">
                <a:solidFill>
                  <a:srgbClr val="0066CC"/>
                </a:solidFill>
              </a:rPr>
              <a:t>user experience</a:t>
            </a:r>
          </a:p>
          <a:p>
            <a:pPr marL="457200" lvl="1" indent="0">
              <a:buNone/>
            </a:pPr>
            <a:endParaRPr lang="en-US" i="1" dirty="0" smtClean="0">
              <a:solidFill>
                <a:srgbClr val="0066CC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Objectives -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Secondary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675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>
          <a:xfrm>
            <a:off x="464707" y="1642368"/>
            <a:ext cx="8229600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After the course the student should be able to:</a:t>
            </a:r>
          </a:p>
          <a:p>
            <a:r>
              <a:rPr lang="en-US" sz="2400" i="1" dirty="0">
                <a:solidFill>
                  <a:srgbClr val="0066CC"/>
                </a:solidFill>
              </a:rPr>
              <a:t>Compare</a:t>
            </a:r>
            <a:r>
              <a:rPr lang="en-US" sz="2400" dirty="0"/>
              <a:t> and </a:t>
            </a:r>
            <a:r>
              <a:rPr lang="en-US" sz="2400" i="1" dirty="0">
                <a:solidFill>
                  <a:srgbClr val="0066CC"/>
                </a:solidFill>
              </a:rPr>
              <a:t>assess</a:t>
            </a:r>
            <a:r>
              <a:rPr lang="en-US" sz="2400" dirty="0">
                <a:solidFill>
                  <a:srgbClr val="0066CC"/>
                </a:solidFill>
              </a:rPr>
              <a:t> </a:t>
            </a:r>
            <a:r>
              <a:rPr lang="en-US" sz="2400" dirty="0"/>
              <a:t>strengths and weaknesses of various approaches, methods and techniques for usability evaluation</a:t>
            </a:r>
          </a:p>
          <a:p>
            <a:r>
              <a:rPr lang="en-US" sz="2400" i="1" dirty="0">
                <a:solidFill>
                  <a:srgbClr val="0066CC"/>
                </a:solidFill>
              </a:rPr>
              <a:t>Select</a:t>
            </a:r>
            <a:r>
              <a:rPr lang="en-US" sz="2400" dirty="0"/>
              <a:t> or </a:t>
            </a:r>
            <a:r>
              <a:rPr lang="en-US" sz="2400" i="1" dirty="0">
                <a:solidFill>
                  <a:srgbClr val="0066CC"/>
                </a:solidFill>
              </a:rPr>
              <a:t>customize</a:t>
            </a:r>
            <a:r>
              <a:rPr lang="en-US" sz="2400" dirty="0"/>
              <a:t> appropriate approaches, methods and techniques to evaluate the usability of interactive systems products or services </a:t>
            </a:r>
          </a:p>
          <a:p>
            <a:r>
              <a:rPr lang="en-US" sz="2400" i="1" dirty="0">
                <a:solidFill>
                  <a:srgbClr val="0066CC"/>
                </a:solidFill>
              </a:rPr>
              <a:t>Design</a:t>
            </a:r>
            <a:r>
              <a:rPr lang="en-US" sz="2400" dirty="0"/>
              <a:t>, </a:t>
            </a:r>
            <a:r>
              <a:rPr lang="en-US" sz="2400" i="1" dirty="0">
                <a:solidFill>
                  <a:srgbClr val="0066CC"/>
                </a:solidFill>
              </a:rPr>
              <a:t>perform</a:t>
            </a:r>
            <a:r>
              <a:rPr lang="en-US" sz="2400" dirty="0"/>
              <a:t>, </a:t>
            </a:r>
            <a:r>
              <a:rPr lang="en-US" sz="2400" i="1" dirty="0">
                <a:solidFill>
                  <a:srgbClr val="0066CC"/>
                </a:solidFill>
              </a:rPr>
              <a:t>analyze</a:t>
            </a:r>
            <a:r>
              <a:rPr lang="en-US" sz="2400" dirty="0"/>
              <a:t> and </a:t>
            </a:r>
            <a:r>
              <a:rPr lang="en-US" sz="2400" i="1" dirty="0">
                <a:solidFill>
                  <a:srgbClr val="0066CC"/>
                </a:solidFill>
              </a:rPr>
              <a:t>assess</a:t>
            </a:r>
            <a:r>
              <a:rPr lang="en-US" sz="2400" dirty="0"/>
              <a:t> </a:t>
            </a:r>
            <a:r>
              <a:rPr lang="en-US" sz="2400" dirty="0" smtClean="0"/>
              <a:t>user-based evaluation studies for interactive systems products or services</a:t>
            </a:r>
            <a:r>
              <a:rPr lang="en-US" dirty="0"/>
              <a:t> </a:t>
            </a:r>
            <a:endParaRPr lang="en-US" dirty="0"/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outcome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723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Organization / Approach</a:t>
            </a:r>
            <a:endParaRPr lang="el-GR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8461" y="1556792"/>
            <a:ext cx="8435280" cy="48965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Lectures</a:t>
            </a:r>
            <a:r>
              <a:rPr lang="en-US" sz="1800" dirty="0"/>
              <a:t> </a:t>
            </a:r>
            <a:r>
              <a:rPr lang="en-US" sz="1800" i="1" dirty="0" smtClean="0">
                <a:solidFill>
                  <a:srgbClr val="0066CC"/>
                </a:solidFill>
              </a:rPr>
              <a:t>(</a:t>
            </a:r>
            <a:r>
              <a:rPr lang="en-US" sz="1800" i="1" dirty="0" smtClean="0">
                <a:solidFill>
                  <a:srgbClr val="0066CC"/>
                </a:solidFill>
              </a:rPr>
              <a:t>every </a:t>
            </a:r>
            <a:r>
              <a:rPr lang="en-US" sz="1800" i="1" dirty="0" smtClean="0">
                <a:solidFill>
                  <a:srgbClr val="0066CC"/>
                </a:solidFill>
              </a:rPr>
              <a:t>week</a:t>
            </a:r>
            <a:r>
              <a:rPr lang="en-US" sz="1800" i="1" dirty="0">
                <a:solidFill>
                  <a:srgbClr val="0066CC"/>
                </a:solidFill>
              </a:rPr>
              <a:t>)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Recap, new topics, paper presentations, discussion</a:t>
            </a:r>
          </a:p>
          <a:p>
            <a:pPr lvl="1">
              <a:lnSpc>
                <a:spcPct val="90000"/>
              </a:lnSpc>
            </a:pPr>
            <a:endParaRPr lang="en-US" sz="600" dirty="0"/>
          </a:p>
          <a:p>
            <a:r>
              <a:rPr lang="en-US" sz="2000" dirty="0" smtClean="0"/>
              <a:t>Labs </a:t>
            </a:r>
            <a:r>
              <a:rPr lang="en-US" sz="2000" i="1" dirty="0">
                <a:solidFill>
                  <a:srgbClr val="0066CC"/>
                </a:solidFill>
              </a:rPr>
              <a:t>(follow or mixed with certain </a:t>
            </a:r>
            <a:r>
              <a:rPr lang="en-US" sz="2000" i="1" dirty="0" smtClean="0">
                <a:solidFill>
                  <a:srgbClr val="0066CC"/>
                </a:solidFill>
              </a:rPr>
              <a:t>lectures;  </a:t>
            </a:r>
            <a:r>
              <a:rPr lang="en-US" sz="2000" i="1" dirty="0">
                <a:solidFill>
                  <a:srgbClr val="0066CC"/>
                </a:solidFill>
              </a:rPr>
              <a:t>in as-needed basis)</a:t>
            </a:r>
          </a:p>
          <a:p>
            <a:pPr lvl="1"/>
            <a:r>
              <a:rPr lang="en-US" sz="1800" dirty="0"/>
              <a:t>Hands-on case studies of UI / performance evaluation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Targeted team project meetings (2</a:t>
            </a:r>
            <a:r>
              <a:rPr lang="en-US" sz="1800" baseline="30000" dirty="0"/>
              <a:t>nd</a:t>
            </a:r>
            <a:r>
              <a:rPr lang="en-US" sz="1800" dirty="0"/>
              <a:t> half of </a:t>
            </a:r>
            <a:r>
              <a:rPr lang="en-US" sz="1800" dirty="0" smtClean="0"/>
              <a:t>the semester</a:t>
            </a:r>
            <a:r>
              <a:rPr lang="en-US" sz="1800" dirty="0"/>
              <a:t>)</a:t>
            </a:r>
          </a:p>
          <a:p>
            <a:pPr lvl="1">
              <a:lnSpc>
                <a:spcPct val="90000"/>
              </a:lnSpc>
            </a:pPr>
            <a:endParaRPr lang="en-US" sz="600" dirty="0"/>
          </a:p>
          <a:p>
            <a:pPr>
              <a:spcAft>
                <a:spcPct val="20000"/>
              </a:spcAft>
            </a:pPr>
            <a:r>
              <a:rPr lang="en-US" sz="2000" dirty="0" smtClean="0"/>
              <a:t>Projects</a:t>
            </a:r>
            <a:endParaRPr lang="en-US" sz="2000" dirty="0"/>
          </a:p>
          <a:p>
            <a:pPr lvl="1">
              <a:spcAft>
                <a:spcPct val="20000"/>
              </a:spcAft>
            </a:pPr>
            <a:r>
              <a:rPr lang="en-US" sz="1800" dirty="0"/>
              <a:t>Mid term project </a:t>
            </a:r>
            <a:r>
              <a:rPr lang="en-US" sz="1800" i="1" dirty="0">
                <a:solidFill>
                  <a:srgbClr val="0066CC"/>
                </a:solidFill>
              </a:rPr>
              <a:t>(single student project, due: e</a:t>
            </a:r>
            <a:r>
              <a:rPr lang="en-US" sz="1800" i="1" dirty="0" smtClean="0">
                <a:solidFill>
                  <a:srgbClr val="0066CC"/>
                </a:solidFill>
              </a:rPr>
              <a:t>arly to mid May)</a:t>
            </a:r>
            <a:endParaRPr lang="en-US" sz="1800" i="1" dirty="0">
              <a:solidFill>
                <a:srgbClr val="0066CC"/>
              </a:solidFill>
            </a:endParaRPr>
          </a:p>
          <a:p>
            <a:pPr lvl="1">
              <a:spcAft>
                <a:spcPct val="20000"/>
              </a:spcAft>
            </a:pPr>
            <a:r>
              <a:rPr lang="en-US" sz="1800" dirty="0"/>
              <a:t>Final project </a:t>
            </a:r>
            <a:r>
              <a:rPr lang="en-US" sz="1800" i="1" dirty="0">
                <a:solidFill>
                  <a:srgbClr val="0066CC"/>
                </a:solidFill>
              </a:rPr>
              <a:t>(team project, </a:t>
            </a:r>
            <a:r>
              <a:rPr lang="en-US" sz="1800" i="1" dirty="0" smtClean="0">
                <a:solidFill>
                  <a:srgbClr val="0066CC"/>
                </a:solidFill>
              </a:rPr>
              <a:t>due: end </a:t>
            </a:r>
            <a:r>
              <a:rPr lang="en-US" sz="1800" i="1" dirty="0">
                <a:solidFill>
                  <a:srgbClr val="0066CC"/>
                </a:solidFill>
              </a:rPr>
              <a:t>of the semester</a:t>
            </a:r>
            <a:r>
              <a:rPr lang="en-US" sz="1800" i="1" dirty="0" smtClean="0">
                <a:solidFill>
                  <a:srgbClr val="0066CC"/>
                </a:solidFill>
              </a:rPr>
              <a:t>)</a:t>
            </a:r>
            <a:endParaRPr lang="en-US" sz="1800" i="1" dirty="0">
              <a:solidFill>
                <a:srgbClr val="0066CC"/>
              </a:solidFill>
            </a:endParaRPr>
          </a:p>
          <a:p>
            <a:pPr>
              <a:spcAft>
                <a:spcPct val="20000"/>
              </a:spcAft>
            </a:pPr>
            <a:r>
              <a:rPr lang="en-US" sz="2000" dirty="0"/>
              <a:t>Student-led discussion of papers/essays </a:t>
            </a:r>
            <a:r>
              <a:rPr lang="en-US" sz="1800" i="1" dirty="0">
                <a:solidFill>
                  <a:srgbClr val="0066CC"/>
                </a:solidFill>
              </a:rPr>
              <a:t>(1-2 per student)</a:t>
            </a:r>
          </a:p>
          <a:p>
            <a:pPr>
              <a:spcAft>
                <a:spcPct val="20000"/>
              </a:spcAft>
            </a:pPr>
            <a:r>
              <a:rPr lang="en-GB" sz="2000" dirty="0" smtClean="0"/>
              <a:t>Homework assignments </a:t>
            </a:r>
          </a:p>
          <a:p>
            <a:pPr lvl="1">
              <a:spcAft>
                <a:spcPct val="20000"/>
              </a:spcAft>
            </a:pPr>
            <a:r>
              <a:rPr lang="en-GB" sz="1800" dirty="0"/>
              <a:t>L</a:t>
            </a:r>
            <a:r>
              <a:rPr lang="en-GB" sz="1800" dirty="0" smtClean="0"/>
              <a:t>imited </a:t>
            </a:r>
            <a:r>
              <a:rPr lang="en-GB" sz="1800" dirty="0"/>
              <a:t>number </a:t>
            </a:r>
            <a:r>
              <a:rPr lang="en-GB" sz="1800" dirty="0" smtClean="0"/>
              <a:t>/ small-scale - some to </a:t>
            </a:r>
            <a:r>
              <a:rPr lang="en-GB" sz="1800" dirty="0"/>
              <a:t>be presented and discussed in class</a:t>
            </a:r>
          </a:p>
          <a:p>
            <a:pPr>
              <a:spcAft>
                <a:spcPct val="20000"/>
              </a:spcAft>
            </a:pPr>
            <a:r>
              <a:rPr lang="en-US" sz="2000" dirty="0"/>
              <a:t>Final assessment </a:t>
            </a:r>
            <a:r>
              <a:rPr lang="en-US" sz="2000" dirty="0">
                <a:solidFill>
                  <a:srgbClr val="0066CC"/>
                </a:solidFill>
              </a:rPr>
              <a:t>(</a:t>
            </a:r>
            <a:r>
              <a:rPr lang="en-US" sz="2000" i="1" dirty="0">
                <a:solidFill>
                  <a:srgbClr val="0066CC"/>
                </a:solidFill>
              </a:rPr>
              <a:t>week to follow last lecture)</a:t>
            </a:r>
            <a:endParaRPr lang="en-US" sz="2000" dirty="0">
              <a:solidFill>
                <a:srgbClr val="0066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616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9806"/>
            <a:ext cx="8579296" cy="4896544"/>
          </a:xfrm>
        </p:spPr>
        <p:txBody>
          <a:bodyPr>
            <a:noAutofit/>
          </a:bodyPr>
          <a:lstStyle/>
          <a:p>
            <a:pPr marL="0" lvl="1" indent="0">
              <a:spcAft>
                <a:spcPct val="15000"/>
              </a:spcAft>
              <a:buNone/>
            </a:pPr>
            <a:r>
              <a:rPr lang="en-US" sz="2400" dirty="0" smtClean="0"/>
              <a:t>Lecturing </a:t>
            </a:r>
            <a:r>
              <a:rPr lang="en-US" sz="2400" dirty="0"/>
              <a:t>takes about </a:t>
            </a:r>
            <a:r>
              <a:rPr lang="en-US" sz="2400" i="1" u="sng" dirty="0">
                <a:solidFill>
                  <a:srgbClr val="0066CC"/>
                </a:solidFill>
              </a:rPr>
              <a:t>half the time</a:t>
            </a:r>
            <a:r>
              <a:rPr lang="en-US" sz="2400" dirty="0"/>
              <a:t>; rest of the time is devoted to</a:t>
            </a:r>
            <a:r>
              <a:rPr lang="en-US" sz="2400" dirty="0" smtClean="0"/>
              <a:t>:</a:t>
            </a:r>
          </a:p>
          <a:p>
            <a:pPr marL="0" lvl="1" indent="0">
              <a:spcAft>
                <a:spcPct val="15000"/>
              </a:spcAft>
              <a:buNone/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400" i="1" dirty="0">
                <a:solidFill>
                  <a:srgbClr val="0066CC"/>
                </a:solidFill>
              </a:rPr>
              <a:t>Student led presentations </a:t>
            </a:r>
            <a:r>
              <a:rPr lang="en-US" sz="2400" dirty="0"/>
              <a:t>and discussions of pre-assigned papers/essays</a:t>
            </a:r>
          </a:p>
          <a:p>
            <a:pPr marL="1169988" lvl="1">
              <a:lnSpc>
                <a:spcPct val="90000"/>
              </a:lnSpc>
            </a:pPr>
            <a:r>
              <a:rPr lang="en-US" sz="2000" i="1" dirty="0" smtClean="0">
                <a:solidFill>
                  <a:srgbClr val="0066CC"/>
                </a:solidFill>
              </a:rPr>
              <a:t>Two </a:t>
            </a:r>
            <a:r>
              <a:rPr lang="en-US" sz="2000" i="1" dirty="0">
                <a:solidFill>
                  <a:srgbClr val="0066CC"/>
                </a:solidFill>
              </a:rPr>
              <a:t>papers assigned weekly </a:t>
            </a:r>
            <a:r>
              <a:rPr lang="en-US" sz="2000" dirty="0" smtClean="0"/>
              <a:t>- to </a:t>
            </a:r>
            <a:r>
              <a:rPr lang="en-US" sz="2000" dirty="0"/>
              <a:t>be discussed </a:t>
            </a:r>
            <a:r>
              <a:rPr lang="en-US" sz="2000" i="1" dirty="0">
                <a:solidFill>
                  <a:srgbClr val="0066CC"/>
                </a:solidFill>
              </a:rPr>
              <a:t>next </a:t>
            </a:r>
            <a:r>
              <a:rPr lang="en-US" sz="2000" i="1" dirty="0" smtClean="0">
                <a:solidFill>
                  <a:srgbClr val="0066CC"/>
                </a:solidFill>
              </a:rPr>
              <a:t>week</a:t>
            </a:r>
          </a:p>
          <a:p>
            <a:pPr marL="1169988" lvl="1">
              <a:lnSpc>
                <a:spcPct val="90000"/>
              </a:lnSpc>
            </a:pPr>
            <a:r>
              <a:rPr lang="en-US" sz="2000" dirty="0"/>
              <a:t>All students study these papers and </a:t>
            </a:r>
            <a:r>
              <a:rPr lang="en-US" sz="2000" i="1" dirty="0" smtClean="0">
                <a:solidFill>
                  <a:srgbClr val="0066CC"/>
                </a:solidFill>
              </a:rPr>
              <a:t>prepare a short review</a:t>
            </a:r>
            <a:endParaRPr lang="en-US" sz="2000" i="1" dirty="0">
              <a:solidFill>
                <a:srgbClr val="0066CC"/>
              </a:solidFill>
            </a:endParaRPr>
          </a:p>
          <a:p>
            <a:pPr marL="1169988" lvl="1">
              <a:lnSpc>
                <a:spcPct val="90000"/>
              </a:lnSpc>
            </a:pPr>
            <a:r>
              <a:rPr lang="en-US" sz="2000" dirty="0"/>
              <a:t>Every week </a:t>
            </a:r>
            <a:r>
              <a:rPr lang="en-US" sz="2000" i="1" dirty="0" smtClean="0">
                <a:solidFill>
                  <a:srgbClr val="0066CC"/>
                </a:solidFill>
              </a:rPr>
              <a:t>two </a:t>
            </a:r>
            <a:r>
              <a:rPr lang="en-US" sz="2000" i="1" dirty="0">
                <a:solidFill>
                  <a:srgbClr val="0066CC"/>
                </a:solidFill>
              </a:rPr>
              <a:t>different </a:t>
            </a:r>
            <a:r>
              <a:rPr lang="en-US" sz="2000" i="1" dirty="0" smtClean="0">
                <a:solidFill>
                  <a:srgbClr val="0066CC"/>
                </a:solidFill>
              </a:rPr>
              <a:t>students </a:t>
            </a:r>
            <a:r>
              <a:rPr lang="en-US" sz="2000" dirty="0" smtClean="0"/>
              <a:t>lead </a:t>
            </a:r>
            <a:r>
              <a:rPr lang="en-US" sz="2000" dirty="0"/>
              <a:t>on presenting </a:t>
            </a:r>
            <a:r>
              <a:rPr lang="en-US" sz="2000" dirty="0" smtClean="0"/>
              <a:t>their reviews </a:t>
            </a:r>
            <a:r>
              <a:rPr lang="en-US" sz="2000" dirty="0"/>
              <a:t>and moderating the discussion that </a:t>
            </a:r>
            <a:r>
              <a:rPr lang="en-US" sz="2000" dirty="0" smtClean="0"/>
              <a:t>follows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(class list is rotated once or twice during the semester)</a:t>
            </a:r>
            <a:endParaRPr lang="en-US" sz="2000" i="1" dirty="0">
              <a:solidFill>
                <a:schemeClr val="bg1">
                  <a:lumMod val="50000"/>
                </a:schemeClr>
              </a:solidFill>
            </a:endParaRP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en-US" sz="800" dirty="0" smtClean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en-US" sz="2400" i="1" dirty="0" smtClean="0">
                <a:solidFill>
                  <a:srgbClr val="0066CC"/>
                </a:solidFill>
              </a:rPr>
              <a:t>Team exercises </a:t>
            </a:r>
            <a:r>
              <a:rPr lang="en-US" sz="2400" dirty="0" smtClean="0"/>
              <a:t>in studying /evaluating user interfaces and </a:t>
            </a:r>
            <a:r>
              <a:rPr lang="en-US" sz="2400" i="1" dirty="0" smtClean="0"/>
              <a:t>hands-on application </a:t>
            </a:r>
            <a:r>
              <a:rPr lang="en-US" sz="2400" dirty="0" smtClean="0"/>
              <a:t>of learned techniques</a:t>
            </a: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en-US" sz="800" dirty="0" smtClean="0"/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en-US" sz="2400" dirty="0"/>
              <a:t>Selected</a:t>
            </a:r>
            <a:r>
              <a:rPr lang="en-US" sz="2400" i="1" dirty="0">
                <a:solidFill>
                  <a:srgbClr val="0066CC"/>
                </a:solidFill>
              </a:rPr>
              <a:t> </a:t>
            </a:r>
            <a:r>
              <a:rPr lang="en-US" sz="2400" i="1" dirty="0" smtClean="0">
                <a:solidFill>
                  <a:srgbClr val="0066CC"/>
                </a:solidFill>
              </a:rPr>
              <a:t>homework presentations</a:t>
            </a: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en-US" sz="800" i="1" dirty="0" smtClean="0">
              <a:solidFill>
                <a:srgbClr val="0066CC"/>
              </a:solidFill>
            </a:endParaRP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en-US" sz="2400" dirty="0" smtClean="0"/>
              <a:t>Watching short</a:t>
            </a:r>
            <a:r>
              <a:rPr lang="en-US" sz="2400" i="1" dirty="0" smtClean="0">
                <a:solidFill>
                  <a:srgbClr val="0066CC"/>
                </a:solidFill>
              </a:rPr>
              <a:t> multimedia clips </a:t>
            </a:r>
            <a:r>
              <a:rPr lang="en-US" sz="2400" dirty="0" smtClean="0"/>
              <a:t>relevant to the day's lecture.</a:t>
            </a:r>
            <a:endParaRPr lang="en-US" sz="2400" dirty="0"/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en-US" sz="2000" dirty="0">
              <a:solidFill>
                <a:prstClr val="black"/>
              </a:solidFill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ct val="25000"/>
              </a:spcAft>
            </a:pPr>
            <a:r>
              <a:rPr lang="en-US" dirty="0"/>
              <a:t>Lecturing strategy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Topics in Usability Evaluation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43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5682" y="1609516"/>
            <a:ext cx="7499176" cy="4896544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fr-FR" sz="2400" i="1" dirty="0">
                <a:solidFill>
                  <a:srgbClr val="0066CC"/>
                </a:solidFill>
              </a:rPr>
              <a:t>Lecture notes </a:t>
            </a:r>
            <a:r>
              <a:rPr lang="fr-FR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 smtClean="0">
                <a:solidFill>
                  <a:prstClr val="black"/>
                </a:solidFill>
              </a:rPr>
              <a:t>based on lecture slides</a:t>
            </a:r>
            <a:r>
              <a:rPr lang="fr-FR" sz="2400" dirty="0" smtClean="0">
                <a:solidFill>
                  <a:prstClr val="black"/>
                </a:solidFill>
              </a:rPr>
              <a:t>)</a:t>
            </a: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fr-FR" sz="1600" dirty="0" smtClean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en-US" sz="2400" i="1" dirty="0">
                <a:solidFill>
                  <a:srgbClr val="0066CC"/>
                </a:solidFill>
              </a:rPr>
              <a:t>Extended on-line material </a:t>
            </a:r>
            <a:endParaRPr lang="en-US" sz="2400" i="1" dirty="0" smtClean="0">
              <a:solidFill>
                <a:srgbClr val="0066CC"/>
              </a:solidFill>
            </a:endParaRP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free e-books </a:t>
            </a:r>
            <a:r>
              <a:rPr lang="en-US" sz="2400" i="1" dirty="0"/>
              <a:t>and </a:t>
            </a:r>
            <a:r>
              <a:rPr lang="en-US" sz="2400" i="1" dirty="0" smtClean="0"/>
              <a:t>manuscripts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links to on-line view of books and manuscripts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multimedia </a:t>
            </a:r>
            <a:r>
              <a:rPr lang="en-US" sz="2400" i="1" dirty="0"/>
              <a:t>lectures and short </a:t>
            </a:r>
            <a:r>
              <a:rPr lang="en-US" sz="2400" i="1" dirty="0" smtClean="0"/>
              <a:t>presentations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manuals</a:t>
            </a:r>
            <a:r>
              <a:rPr lang="en-US" sz="2400" i="1" dirty="0"/>
              <a:t>, white papers, dedicated UE websites</a:t>
            </a:r>
            <a:r>
              <a:rPr lang="en-US" sz="2400" i="1" dirty="0" smtClean="0"/>
              <a:t>…</a:t>
            </a:r>
            <a:endParaRPr lang="en-US" sz="2400" i="1" dirty="0"/>
          </a:p>
          <a:p>
            <a:pPr marL="0" lvl="0" indent="0">
              <a:lnSpc>
                <a:spcPct val="90000"/>
              </a:lnSpc>
              <a:buClr>
                <a:srgbClr val="F79646">
                  <a:lumMod val="75000"/>
                </a:srgbClr>
              </a:buClr>
              <a:buNone/>
            </a:pPr>
            <a:endParaRPr lang="en-US" sz="1200" dirty="0" smtClean="0">
              <a:solidFill>
                <a:prstClr val="black"/>
              </a:solidFill>
            </a:endParaRPr>
          </a:p>
          <a:p>
            <a:pPr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r>
              <a:rPr lang="en-US" sz="2400" i="1" dirty="0">
                <a:solidFill>
                  <a:srgbClr val="0066CC"/>
                </a:solidFill>
              </a:rPr>
              <a:t>Selected research </a:t>
            </a:r>
            <a:r>
              <a:rPr lang="en-US" sz="2400" i="1" dirty="0" smtClean="0">
                <a:solidFill>
                  <a:srgbClr val="0066CC"/>
                </a:solidFill>
              </a:rPr>
              <a:t>papers</a:t>
            </a:r>
            <a:endParaRPr lang="en-US" sz="2400" i="1" dirty="0">
              <a:solidFill>
                <a:srgbClr val="0066CC"/>
              </a:solidFill>
            </a:endParaRPr>
          </a:p>
          <a:p>
            <a:pPr lvl="0">
              <a:lnSpc>
                <a:spcPct val="90000"/>
              </a:lnSpc>
              <a:buClr>
                <a:srgbClr val="F79646">
                  <a:lumMod val="75000"/>
                </a:srgbClr>
              </a:buClr>
            </a:pPr>
            <a:endParaRPr lang="en-US" sz="1600" dirty="0">
              <a:solidFill>
                <a:prstClr val="black"/>
              </a:solidFill>
            </a:endParaRPr>
          </a:p>
          <a:p>
            <a:pPr marL="265113" lvl="1" indent="4763" algn="ctr">
              <a:buFont typeface="Arial" panose="020B0604020202020204" pitchFamily="34" charset="0"/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L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earning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</a:rPr>
              <a:t>material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will be progressively available through e-class during the course of the semester</a:t>
            </a:r>
            <a:endParaRPr lang="en-US" sz="24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material 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Topics in Usability Evaluation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98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1619349"/>
            <a:ext cx="8136904" cy="4896544"/>
          </a:xfrm>
        </p:spPr>
        <p:txBody>
          <a:bodyPr>
            <a:noAutofit/>
          </a:bodyPr>
          <a:lstStyle/>
          <a:p>
            <a:r>
              <a:rPr lang="en-US" sz="2400" dirty="0" smtClean="0"/>
              <a:t>Final grade is based in </a:t>
            </a:r>
            <a:r>
              <a:rPr lang="en-US" sz="2400" i="1" dirty="0" smtClean="0">
                <a:solidFill>
                  <a:srgbClr val="0066CC"/>
                </a:solidFill>
              </a:rPr>
              <a:t>overall student assessment </a:t>
            </a:r>
            <a:r>
              <a:rPr lang="en-US" sz="2400" dirty="0" smtClean="0"/>
              <a:t>according to the following  scheme: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Projects </a:t>
            </a:r>
            <a:r>
              <a:rPr lang="en-US" sz="2400" i="1" dirty="0" smtClean="0">
                <a:solidFill>
                  <a:srgbClr val="C00000"/>
                </a:solidFill>
              </a:rPr>
              <a:t>45%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Homeworks </a:t>
            </a:r>
            <a:r>
              <a:rPr lang="en-US" sz="2400" i="1" dirty="0" smtClean="0">
                <a:solidFill>
                  <a:srgbClr val="C00000"/>
                </a:solidFill>
              </a:rPr>
              <a:t>20%</a:t>
            </a:r>
            <a:r>
              <a:rPr lang="en-US" sz="2400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Student led paper presentations and discussions </a:t>
            </a:r>
            <a:r>
              <a:rPr lang="en-US" sz="2400" i="1" dirty="0" smtClean="0">
                <a:solidFill>
                  <a:srgbClr val="C00000"/>
                </a:solidFill>
              </a:rPr>
              <a:t>25%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Attendance and in-class participation </a:t>
            </a:r>
            <a:r>
              <a:rPr lang="en-US" sz="2400" i="1" dirty="0" smtClean="0">
                <a:solidFill>
                  <a:srgbClr val="C00000"/>
                </a:solidFill>
              </a:rPr>
              <a:t>10%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l-GR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Topics in Usability Evaluation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515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Other specific requirements</a:t>
            </a:r>
            <a:endParaRPr lang="el-GR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09934" y="1556792"/>
            <a:ext cx="8713787" cy="4876800"/>
          </a:xfrm>
        </p:spPr>
        <p:txBody>
          <a:bodyPr>
            <a:noAutofit/>
          </a:bodyPr>
          <a:lstStyle/>
          <a:p>
            <a:r>
              <a:rPr lang="en-US" sz="2800" dirty="0"/>
              <a:t>Pre-requisites </a:t>
            </a:r>
            <a:endParaRPr lang="en-US" sz="2800" dirty="0" smtClean="0"/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b="1" i="1" dirty="0" smtClean="0">
                <a:solidFill>
                  <a:srgbClr val="C00000"/>
                </a:solidFill>
              </a:rPr>
              <a:t>Enthusiastic </a:t>
            </a:r>
            <a:r>
              <a:rPr lang="en-US" sz="2400" b="1" i="1" dirty="0">
                <a:solidFill>
                  <a:srgbClr val="C00000"/>
                </a:solidFill>
              </a:rPr>
              <a:t>interest in Usability / </a:t>
            </a:r>
            <a:r>
              <a:rPr lang="en-US" sz="2400" b="1" i="1" dirty="0" smtClean="0">
                <a:solidFill>
                  <a:srgbClr val="C00000"/>
                </a:solidFill>
              </a:rPr>
              <a:t>UX / HCI 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dirty="0" smtClean="0"/>
              <a:t>Basic </a:t>
            </a:r>
            <a:r>
              <a:rPr lang="en-US" sz="2400" dirty="0"/>
              <a:t>undergraduate background in Software </a:t>
            </a:r>
            <a:r>
              <a:rPr lang="en-US" sz="2400" dirty="0" smtClean="0"/>
              <a:t>Engineering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Good</a:t>
            </a:r>
            <a:r>
              <a:rPr lang="en-US" sz="2400" dirty="0" smtClean="0"/>
              <a:t> </a:t>
            </a:r>
            <a:r>
              <a:rPr lang="en-US" sz="2400" dirty="0"/>
              <a:t>written (and spoken) </a:t>
            </a:r>
            <a:r>
              <a:rPr lang="en-US" sz="2400" dirty="0" smtClean="0"/>
              <a:t>English</a:t>
            </a:r>
          </a:p>
          <a:p>
            <a:pPr marL="1169988" lvl="1">
              <a:lnSpc>
                <a:spcPct val="90000"/>
              </a:lnSpc>
              <a:buClr>
                <a:srgbClr val="1F497D">
                  <a:lumMod val="75000"/>
                </a:srgbClr>
              </a:buClr>
            </a:pPr>
            <a:r>
              <a:rPr lang="en-US" sz="2400" i="1" dirty="0" smtClean="0"/>
              <a:t>No special programming skills required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</a:rPr>
              <a:t>(just the basics)</a:t>
            </a:r>
          </a:p>
          <a:p>
            <a:pPr marL="457200" lvl="1" indent="0">
              <a:buNone/>
            </a:pPr>
            <a:endParaRPr lang="en-US" sz="2200" dirty="0"/>
          </a:p>
          <a:p>
            <a:r>
              <a:rPr lang="en-US" sz="2800" dirty="0" smtClean="0"/>
              <a:t>Expected weekly workload</a:t>
            </a:r>
          </a:p>
          <a:p>
            <a:endParaRPr lang="en-US" sz="500" dirty="0"/>
          </a:p>
          <a:p>
            <a:pPr marL="742950" lvl="1" indent="-285750"/>
            <a:r>
              <a:rPr lang="en-US" sz="2400" dirty="0"/>
              <a:t>8-10 hours </a:t>
            </a:r>
            <a:r>
              <a:rPr lang="en-US" sz="2400" i="1" dirty="0">
                <a:solidFill>
                  <a:srgbClr val="0066CC"/>
                </a:solidFill>
              </a:rPr>
              <a:t>(</a:t>
            </a:r>
            <a:r>
              <a:rPr lang="en-US" sz="2400" i="1" u="sng" dirty="0">
                <a:solidFill>
                  <a:srgbClr val="0066CC"/>
                </a:solidFill>
              </a:rPr>
              <a:t>average</a:t>
            </a:r>
            <a:r>
              <a:rPr lang="en-US" sz="2400" i="1" dirty="0">
                <a:solidFill>
                  <a:srgbClr val="0066CC"/>
                </a:solidFill>
              </a:rPr>
              <a:t> workload including class attendance).</a:t>
            </a:r>
          </a:p>
          <a:p>
            <a:pPr marL="742950" lvl="1" indent="-285750"/>
            <a:endParaRPr lang="en-US" sz="500" i="1" dirty="0">
              <a:solidFill>
                <a:srgbClr val="0066CC"/>
              </a:solidFill>
            </a:endParaRPr>
          </a:p>
          <a:p>
            <a:pPr marL="742950" lvl="1" indent="-285750"/>
            <a:r>
              <a:rPr lang="en-US" sz="2400" dirty="0"/>
              <a:t>Not evenly distributed </a:t>
            </a:r>
            <a:r>
              <a:rPr lang="en-US" sz="2400" i="1" dirty="0">
                <a:solidFill>
                  <a:srgbClr val="0066CC"/>
                </a:solidFill>
              </a:rPr>
              <a:t>(</a:t>
            </a:r>
            <a:r>
              <a:rPr lang="en-US" sz="2400" i="1" dirty="0" smtClean="0">
                <a:solidFill>
                  <a:srgbClr val="0066CC"/>
                </a:solidFill>
              </a:rPr>
              <a:t>considerably </a:t>
            </a:r>
            <a:r>
              <a:rPr lang="en-US" sz="2400" i="1" dirty="0">
                <a:solidFill>
                  <a:srgbClr val="0066CC"/>
                </a:solidFill>
              </a:rPr>
              <a:t>smaller at first, tends to increase towards the end of the semester).</a:t>
            </a:r>
            <a:endParaRPr lang="el-GR" sz="2400" i="1" dirty="0">
              <a:solidFill>
                <a:srgbClr val="0066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568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8974" cy="922114"/>
          </a:xfrm>
        </p:spPr>
        <p:txBody>
          <a:bodyPr>
            <a:noAutofit/>
          </a:bodyPr>
          <a:lstStyle/>
          <a:p>
            <a:r>
              <a:rPr lang="en-US" dirty="0"/>
              <a:t>Not sure yet ?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Topics in Usability Evaluation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6024" y="1595438"/>
            <a:ext cx="8820150" cy="4876800"/>
          </a:xfrm>
        </p:spPr>
        <p:txBody>
          <a:bodyPr>
            <a:norm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i="1" dirty="0" smtClean="0">
                <a:latin typeface="Calibri" panose="020F0502020204030204" pitchFamily="34" charset="0"/>
              </a:rPr>
              <a:t>Introductory lecture: </a:t>
            </a:r>
            <a:r>
              <a:rPr lang="en-US" sz="2800" i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Thursday  Mar 3, </a:t>
            </a:r>
            <a:r>
              <a:rPr lang="en-US" sz="2800" i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3:00 </a:t>
            </a:r>
            <a:r>
              <a:rPr lang="en-US" sz="2800" i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pm  Lab01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i="1" dirty="0" smtClean="0">
                <a:solidFill>
                  <a:srgbClr val="0066CC"/>
                </a:solidFill>
                <a:latin typeface="Calibri" panose="020F0502020204030204" pitchFamily="34" charset="0"/>
              </a:rPr>
              <a:t>You are all invited.</a:t>
            </a:r>
            <a:endParaRPr lang="el-GR" sz="2800" i="1" dirty="0" smtClean="0">
              <a:solidFill>
                <a:srgbClr val="0066CC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849650"/>
            <a:ext cx="4544975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084940" y="5638129"/>
            <a:ext cx="2622550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spc="-100" dirty="0">
                <a:solidFill>
                  <a:srgbClr val="D2533C"/>
                </a:solidFill>
                <a:latin typeface="Arial"/>
              </a:rPr>
              <a:t>Thank You!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722682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veryday-th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40"/>
            <a:ext cx="410445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404664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4800" dirty="0" smtClean="0">
                <a:solidFill>
                  <a:schemeClr val="tx2"/>
                </a:solidFill>
              </a:rPr>
              <a:t>What is usability </a:t>
            </a:r>
          </a:p>
          <a:p>
            <a:pPr>
              <a:spcBef>
                <a:spcPct val="0"/>
              </a:spcBef>
            </a:pPr>
            <a:r>
              <a:rPr lang="en-US" sz="4800" dirty="0" smtClean="0">
                <a:solidFill>
                  <a:schemeClr val="tx2"/>
                </a:solidFill>
              </a:rPr>
              <a:t>and how do we evaluate it?</a:t>
            </a:r>
            <a:endParaRPr lang="el-GR" sz="4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951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3502546" cy="4231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87" r="6902"/>
          <a:stretch/>
        </p:blipFill>
        <p:spPr>
          <a:xfrm>
            <a:off x="4860032" y="764704"/>
            <a:ext cx="3672408" cy="4223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99792" y="5589240"/>
            <a:ext cx="3600400" cy="4491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sz="3200" dirty="0" smtClean="0">
                <a:solidFill>
                  <a:schemeClr val="tx2"/>
                </a:solidFill>
              </a:rPr>
              <a:t>Which way ? </a:t>
            </a:r>
          </a:p>
        </p:txBody>
      </p:sp>
    </p:spTree>
    <p:extLst>
      <p:ext uri="{BB962C8B-B14F-4D97-AF65-F5344CB8AC3E}">
        <p14:creationId xmlns:p14="http://schemas.microsoft.com/office/powerpoint/2010/main" val="41146516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7353300" cy="4429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2042181" cy="14967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573016"/>
            <a:ext cx="4704668" cy="310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801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8640"/>
            <a:ext cx="6638925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3354" b="36114"/>
          <a:stretch/>
        </p:blipFill>
        <p:spPr>
          <a:xfrm>
            <a:off x="1619672" y="2420888"/>
            <a:ext cx="6480720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4464968"/>
            <a:ext cx="64807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52770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74472"/>
            <a:ext cx="4320480" cy="5934848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500" t="4835" r="10000" b="3793"/>
          <a:stretch/>
        </p:blipFill>
        <p:spPr>
          <a:xfrm>
            <a:off x="4932040" y="399797"/>
            <a:ext cx="3888432" cy="598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8091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41" t="1587" r="43845" b="58731"/>
          <a:stretch/>
        </p:blipFill>
        <p:spPr>
          <a:xfrm>
            <a:off x="611560" y="620688"/>
            <a:ext cx="5112568" cy="241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483" t="42857"/>
          <a:stretch/>
        </p:blipFill>
        <p:spPr>
          <a:xfrm>
            <a:off x="1835696" y="3140968"/>
            <a:ext cx="6372123" cy="3061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7007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95536" y="692696"/>
            <a:ext cx="8352928" cy="5472608"/>
            <a:chOff x="899592" y="980728"/>
            <a:chExt cx="7780118" cy="4752528"/>
          </a:xfrm>
        </p:grpSpPr>
        <p:grpSp>
          <p:nvGrpSpPr>
            <p:cNvPr id="14" name="Group 13"/>
            <p:cNvGrpSpPr/>
            <p:nvPr/>
          </p:nvGrpSpPr>
          <p:grpSpPr>
            <a:xfrm>
              <a:off x="899592" y="980728"/>
              <a:ext cx="7780118" cy="4752528"/>
              <a:chOff x="251520" y="692696"/>
              <a:chExt cx="8572206" cy="51845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51520" y="692696"/>
                <a:ext cx="8572206" cy="5184576"/>
                <a:chOff x="251520" y="692696"/>
                <a:chExt cx="8572206" cy="5184576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520" y="692696"/>
                  <a:ext cx="8572206" cy="5184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" name="Freeform 4"/>
                <p:cNvSpPr/>
                <p:nvPr/>
              </p:nvSpPr>
              <p:spPr>
                <a:xfrm>
                  <a:off x="5580112" y="4365104"/>
                  <a:ext cx="2952328" cy="572368"/>
                </a:xfrm>
                <a:custGeom>
                  <a:avLst/>
                  <a:gdLst>
                    <a:gd name="connsiteX0" fmla="*/ 2503464 w 2807509"/>
                    <a:gd name="connsiteY0" fmla="*/ 50800 h 609701"/>
                    <a:gd name="connsiteX1" fmla="*/ 2465364 w 2807509"/>
                    <a:gd name="connsiteY1" fmla="*/ 44450 h 609701"/>
                    <a:gd name="connsiteX2" fmla="*/ 2446314 w 2807509"/>
                    <a:gd name="connsiteY2" fmla="*/ 31750 h 609701"/>
                    <a:gd name="connsiteX3" fmla="*/ 2370114 w 2807509"/>
                    <a:gd name="connsiteY3" fmla="*/ 25400 h 609701"/>
                    <a:gd name="connsiteX4" fmla="*/ 2052614 w 2807509"/>
                    <a:gd name="connsiteY4" fmla="*/ 31750 h 609701"/>
                    <a:gd name="connsiteX5" fmla="*/ 2014514 w 2807509"/>
                    <a:gd name="connsiteY5" fmla="*/ 38100 h 609701"/>
                    <a:gd name="connsiteX6" fmla="*/ 1614464 w 2807509"/>
                    <a:gd name="connsiteY6" fmla="*/ 31750 h 609701"/>
                    <a:gd name="connsiteX7" fmla="*/ 1487464 w 2807509"/>
                    <a:gd name="connsiteY7" fmla="*/ 19050 h 609701"/>
                    <a:gd name="connsiteX8" fmla="*/ 1347764 w 2807509"/>
                    <a:gd name="connsiteY8" fmla="*/ 0 h 609701"/>
                    <a:gd name="connsiteX9" fmla="*/ 1119164 w 2807509"/>
                    <a:gd name="connsiteY9" fmla="*/ 12700 h 609701"/>
                    <a:gd name="connsiteX10" fmla="*/ 1023914 w 2807509"/>
                    <a:gd name="connsiteY10" fmla="*/ 25400 h 609701"/>
                    <a:gd name="connsiteX11" fmla="*/ 928664 w 2807509"/>
                    <a:gd name="connsiteY11" fmla="*/ 38100 h 609701"/>
                    <a:gd name="connsiteX12" fmla="*/ 655614 w 2807509"/>
                    <a:gd name="connsiteY12" fmla="*/ 25400 h 609701"/>
                    <a:gd name="connsiteX13" fmla="*/ 503214 w 2807509"/>
                    <a:gd name="connsiteY13" fmla="*/ 6350 h 609701"/>
                    <a:gd name="connsiteX14" fmla="*/ 173014 w 2807509"/>
                    <a:gd name="connsiteY14" fmla="*/ 25400 h 609701"/>
                    <a:gd name="connsiteX15" fmla="*/ 134914 w 2807509"/>
                    <a:gd name="connsiteY15" fmla="*/ 38100 h 609701"/>
                    <a:gd name="connsiteX16" fmla="*/ 84114 w 2807509"/>
                    <a:gd name="connsiteY16" fmla="*/ 76200 h 609701"/>
                    <a:gd name="connsiteX17" fmla="*/ 33314 w 2807509"/>
                    <a:gd name="connsiteY17" fmla="*/ 133350 h 609701"/>
                    <a:gd name="connsiteX18" fmla="*/ 7914 w 2807509"/>
                    <a:gd name="connsiteY18" fmla="*/ 184150 h 609701"/>
                    <a:gd name="connsiteX19" fmla="*/ 7914 w 2807509"/>
                    <a:gd name="connsiteY19" fmla="*/ 342900 h 609701"/>
                    <a:gd name="connsiteX20" fmla="*/ 20614 w 2807509"/>
                    <a:gd name="connsiteY20" fmla="*/ 361950 h 609701"/>
                    <a:gd name="connsiteX21" fmla="*/ 39664 w 2807509"/>
                    <a:gd name="connsiteY21" fmla="*/ 400050 h 609701"/>
                    <a:gd name="connsiteX22" fmla="*/ 58714 w 2807509"/>
                    <a:gd name="connsiteY22" fmla="*/ 412750 h 609701"/>
                    <a:gd name="connsiteX23" fmla="*/ 96814 w 2807509"/>
                    <a:gd name="connsiteY23" fmla="*/ 450850 h 609701"/>
                    <a:gd name="connsiteX24" fmla="*/ 122214 w 2807509"/>
                    <a:gd name="connsiteY24" fmla="*/ 457200 h 609701"/>
                    <a:gd name="connsiteX25" fmla="*/ 185714 w 2807509"/>
                    <a:gd name="connsiteY25" fmla="*/ 476250 h 609701"/>
                    <a:gd name="connsiteX26" fmla="*/ 204764 w 2807509"/>
                    <a:gd name="connsiteY26" fmla="*/ 488950 h 609701"/>
                    <a:gd name="connsiteX27" fmla="*/ 249214 w 2807509"/>
                    <a:gd name="connsiteY27" fmla="*/ 501650 h 609701"/>
                    <a:gd name="connsiteX28" fmla="*/ 280964 w 2807509"/>
                    <a:gd name="connsiteY28" fmla="*/ 514350 h 609701"/>
                    <a:gd name="connsiteX29" fmla="*/ 338114 w 2807509"/>
                    <a:gd name="connsiteY29" fmla="*/ 520700 h 609701"/>
                    <a:gd name="connsiteX30" fmla="*/ 388914 w 2807509"/>
                    <a:gd name="connsiteY30" fmla="*/ 527050 h 609701"/>
                    <a:gd name="connsiteX31" fmla="*/ 496864 w 2807509"/>
                    <a:gd name="connsiteY31" fmla="*/ 546100 h 609701"/>
                    <a:gd name="connsiteX32" fmla="*/ 547664 w 2807509"/>
                    <a:gd name="connsiteY32" fmla="*/ 552450 h 609701"/>
                    <a:gd name="connsiteX33" fmla="*/ 623864 w 2807509"/>
                    <a:gd name="connsiteY33" fmla="*/ 565150 h 609701"/>
                    <a:gd name="connsiteX34" fmla="*/ 674664 w 2807509"/>
                    <a:gd name="connsiteY34" fmla="*/ 571500 h 609701"/>
                    <a:gd name="connsiteX35" fmla="*/ 744514 w 2807509"/>
                    <a:gd name="connsiteY35" fmla="*/ 577850 h 609701"/>
                    <a:gd name="connsiteX36" fmla="*/ 820714 w 2807509"/>
                    <a:gd name="connsiteY36" fmla="*/ 590550 h 609701"/>
                    <a:gd name="connsiteX37" fmla="*/ 903264 w 2807509"/>
                    <a:gd name="connsiteY37" fmla="*/ 596900 h 609701"/>
                    <a:gd name="connsiteX38" fmla="*/ 1081064 w 2807509"/>
                    <a:gd name="connsiteY38" fmla="*/ 609600 h 609701"/>
                    <a:gd name="connsiteX39" fmla="*/ 1500164 w 2807509"/>
                    <a:gd name="connsiteY39" fmla="*/ 603250 h 609701"/>
                    <a:gd name="connsiteX40" fmla="*/ 1754164 w 2807509"/>
                    <a:gd name="connsiteY40" fmla="*/ 609600 h 609701"/>
                    <a:gd name="connsiteX41" fmla="*/ 2014514 w 2807509"/>
                    <a:gd name="connsiteY41" fmla="*/ 596900 h 609701"/>
                    <a:gd name="connsiteX42" fmla="*/ 2135164 w 2807509"/>
                    <a:gd name="connsiteY42" fmla="*/ 584200 h 609701"/>
                    <a:gd name="connsiteX43" fmla="*/ 2179614 w 2807509"/>
                    <a:gd name="connsiteY43" fmla="*/ 577850 h 609701"/>
                    <a:gd name="connsiteX44" fmla="*/ 2312964 w 2807509"/>
                    <a:gd name="connsiteY44" fmla="*/ 565150 h 609701"/>
                    <a:gd name="connsiteX45" fmla="*/ 2382814 w 2807509"/>
                    <a:gd name="connsiteY45" fmla="*/ 552450 h 609701"/>
                    <a:gd name="connsiteX46" fmla="*/ 2687614 w 2807509"/>
                    <a:gd name="connsiteY46" fmla="*/ 552450 h 609701"/>
                    <a:gd name="connsiteX47" fmla="*/ 2719364 w 2807509"/>
                    <a:gd name="connsiteY47" fmla="*/ 546100 h 609701"/>
                    <a:gd name="connsiteX48" fmla="*/ 2738414 w 2807509"/>
                    <a:gd name="connsiteY48" fmla="*/ 533400 h 609701"/>
                    <a:gd name="connsiteX49" fmla="*/ 2789214 w 2807509"/>
                    <a:gd name="connsiteY49" fmla="*/ 495300 h 609701"/>
                    <a:gd name="connsiteX50" fmla="*/ 2795564 w 2807509"/>
                    <a:gd name="connsiteY50" fmla="*/ 323850 h 609701"/>
                    <a:gd name="connsiteX51" fmla="*/ 2789214 w 2807509"/>
                    <a:gd name="connsiteY51" fmla="*/ 304800 h 609701"/>
                    <a:gd name="connsiteX52" fmla="*/ 2770164 w 2807509"/>
                    <a:gd name="connsiteY52" fmla="*/ 292100 h 609701"/>
                    <a:gd name="connsiteX53" fmla="*/ 2763814 w 2807509"/>
                    <a:gd name="connsiteY53" fmla="*/ 273050 h 609701"/>
                    <a:gd name="connsiteX54" fmla="*/ 2725714 w 2807509"/>
                    <a:gd name="connsiteY54" fmla="*/ 241300 h 609701"/>
                    <a:gd name="connsiteX55" fmla="*/ 2681264 w 2807509"/>
                    <a:gd name="connsiteY55" fmla="*/ 196850 h 609701"/>
                    <a:gd name="connsiteX56" fmla="*/ 2668564 w 2807509"/>
                    <a:gd name="connsiteY56" fmla="*/ 177800 h 609701"/>
                    <a:gd name="connsiteX57" fmla="*/ 2643164 w 2807509"/>
                    <a:gd name="connsiteY57" fmla="*/ 165100 h 609701"/>
                    <a:gd name="connsiteX58" fmla="*/ 2586014 w 2807509"/>
                    <a:gd name="connsiteY58" fmla="*/ 120650 h 609701"/>
                    <a:gd name="connsiteX59" fmla="*/ 2566964 w 2807509"/>
                    <a:gd name="connsiteY59" fmla="*/ 101600 h 609701"/>
                    <a:gd name="connsiteX60" fmla="*/ 2528864 w 2807509"/>
                    <a:gd name="connsiteY60" fmla="*/ 88900 h 609701"/>
                    <a:gd name="connsiteX61" fmla="*/ 2503464 w 2807509"/>
                    <a:gd name="connsiteY61" fmla="*/ 69850 h 609701"/>
                    <a:gd name="connsiteX62" fmla="*/ 2452664 w 2807509"/>
                    <a:gd name="connsiteY62" fmla="*/ 57150 h 609701"/>
                    <a:gd name="connsiteX63" fmla="*/ 2497114 w 2807509"/>
                    <a:gd name="connsiteY63" fmla="*/ 57150 h 609701"/>
                    <a:gd name="connsiteX64" fmla="*/ 2503464 w 2807509"/>
                    <a:gd name="connsiteY64" fmla="*/ 50800 h 609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2807509" h="609701">
                      <a:moveTo>
                        <a:pt x="2503464" y="50800"/>
                      </a:moveTo>
                      <a:cubicBezTo>
                        <a:pt x="2498172" y="48683"/>
                        <a:pt x="2477578" y="48521"/>
                        <a:pt x="2465364" y="44450"/>
                      </a:cubicBezTo>
                      <a:cubicBezTo>
                        <a:pt x="2458124" y="42037"/>
                        <a:pt x="2453798" y="33247"/>
                        <a:pt x="2446314" y="31750"/>
                      </a:cubicBezTo>
                      <a:cubicBezTo>
                        <a:pt x="2421321" y="26751"/>
                        <a:pt x="2395514" y="27517"/>
                        <a:pt x="2370114" y="25400"/>
                      </a:cubicBezTo>
                      <a:lnTo>
                        <a:pt x="2052614" y="31750"/>
                      </a:lnTo>
                      <a:cubicBezTo>
                        <a:pt x="2039747" y="32210"/>
                        <a:pt x="2027389" y="38100"/>
                        <a:pt x="2014514" y="38100"/>
                      </a:cubicBezTo>
                      <a:cubicBezTo>
                        <a:pt x="1881147" y="38100"/>
                        <a:pt x="1747814" y="33867"/>
                        <a:pt x="1614464" y="31750"/>
                      </a:cubicBezTo>
                      <a:cubicBezTo>
                        <a:pt x="1572131" y="27517"/>
                        <a:pt x="1529430" y="26044"/>
                        <a:pt x="1487464" y="19050"/>
                      </a:cubicBezTo>
                      <a:cubicBezTo>
                        <a:pt x="1390281" y="2853"/>
                        <a:pt x="1436887" y="8912"/>
                        <a:pt x="1347764" y="0"/>
                      </a:cubicBezTo>
                      <a:lnTo>
                        <a:pt x="1119164" y="12700"/>
                      </a:lnTo>
                      <a:cubicBezTo>
                        <a:pt x="1063499" y="16411"/>
                        <a:pt x="1071327" y="18627"/>
                        <a:pt x="1023914" y="25400"/>
                      </a:cubicBezTo>
                      <a:lnTo>
                        <a:pt x="928664" y="38100"/>
                      </a:lnTo>
                      <a:cubicBezTo>
                        <a:pt x="837647" y="33867"/>
                        <a:pt x="745489" y="40379"/>
                        <a:pt x="655614" y="25400"/>
                      </a:cubicBezTo>
                      <a:cubicBezTo>
                        <a:pt x="554273" y="8510"/>
                        <a:pt x="605075" y="14838"/>
                        <a:pt x="503214" y="6350"/>
                      </a:cubicBezTo>
                      <a:cubicBezTo>
                        <a:pt x="352168" y="9946"/>
                        <a:pt x="290400" y="-3947"/>
                        <a:pt x="173014" y="25400"/>
                      </a:cubicBezTo>
                      <a:cubicBezTo>
                        <a:pt x="160027" y="28647"/>
                        <a:pt x="146393" y="31212"/>
                        <a:pt x="134914" y="38100"/>
                      </a:cubicBezTo>
                      <a:cubicBezTo>
                        <a:pt x="74255" y="74496"/>
                        <a:pt x="127323" y="39164"/>
                        <a:pt x="84114" y="76200"/>
                      </a:cubicBezTo>
                      <a:cubicBezTo>
                        <a:pt x="52463" y="103329"/>
                        <a:pt x="55989" y="88000"/>
                        <a:pt x="33314" y="133350"/>
                      </a:cubicBezTo>
                      <a:lnTo>
                        <a:pt x="7914" y="184150"/>
                      </a:lnTo>
                      <a:cubicBezTo>
                        <a:pt x="-455" y="251099"/>
                        <a:pt x="-4618" y="259353"/>
                        <a:pt x="7914" y="342900"/>
                      </a:cubicBezTo>
                      <a:cubicBezTo>
                        <a:pt x="9046" y="350447"/>
                        <a:pt x="17201" y="355124"/>
                        <a:pt x="20614" y="361950"/>
                      </a:cubicBezTo>
                      <a:cubicBezTo>
                        <a:pt x="30943" y="382608"/>
                        <a:pt x="21466" y="381852"/>
                        <a:pt x="39664" y="400050"/>
                      </a:cubicBezTo>
                      <a:cubicBezTo>
                        <a:pt x="45060" y="405446"/>
                        <a:pt x="52364" y="408517"/>
                        <a:pt x="58714" y="412750"/>
                      </a:cubicBezTo>
                      <a:cubicBezTo>
                        <a:pt x="71605" y="432086"/>
                        <a:pt x="73185" y="439035"/>
                        <a:pt x="96814" y="450850"/>
                      </a:cubicBezTo>
                      <a:cubicBezTo>
                        <a:pt x="104620" y="454753"/>
                        <a:pt x="113855" y="454692"/>
                        <a:pt x="122214" y="457200"/>
                      </a:cubicBezTo>
                      <a:cubicBezTo>
                        <a:pt x="199513" y="480390"/>
                        <a:pt x="127170" y="461614"/>
                        <a:pt x="185714" y="476250"/>
                      </a:cubicBezTo>
                      <a:cubicBezTo>
                        <a:pt x="192064" y="480483"/>
                        <a:pt x="197938" y="485537"/>
                        <a:pt x="204764" y="488950"/>
                      </a:cubicBezTo>
                      <a:cubicBezTo>
                        <a:pt x="216995" y="495065"/>
                        <a:pt x="237007" y="497581"/>
                        <a:pt x="249214" y="501650"/>
                      </a:cubicBezTo>
                      <a:cubicBezTo>
                        <a:pt x="260028" y="505255"/>
                        <a:pt x="269818" y="511962"/>
                        <a:pt x="280964" y="514350"/>
                      </a:cubicBezTo>
                      <a:cubicBezTo>
                        <a:pt x="299706" y="518366"/>
                        <a:pt x="319078" y="518460"/>
                        <a:pt x="338114" y="520700"/>
                      </a:cubicBezTo>
                      <a:cubicBezTo>
                        <a:pt x="355062" y="522694"/>
                        <a:pt x="372063" y="524354"/>
                        <a:pt x="388914" y="527050"/>
                      </a:cubicBezTo>
                      <a:cubicBezTo>
                        <a:pt x="424994" y="532823"/>
                        <a:pt x="460607" y="541568"/>
                        <a:pt x="496864" y="546100"/>
                      </a:cubicBezTo>
                      <a:cubicBezTo>
                        <a:pt x="513797" y="548217"/>
                        <a:pt x="530788" y="549919"/>
                        <a:pt x="547664" y="552450"/>
                      </a:cubicBezTo>
                      <a:cubicBezTo>
                        <a:pt x="573129" y="556270"/>
                        <a:pt x="598312" y="561956"/>
                        <a:pt x="623864" y="565150"/>
                      </a:cubicBezTo>
                      <a:lnTo>
                        <a:pt x="674664" y="571500"/>
                      </a:lnTo>
                      <a:cubicBezTo>
                        <a:pt x="697915" y="573947"/>
                        <a:pt x="721331" y="574826"/>
                        <a:pt x="744514" y="577850"/>
                      </a:cubicBezTo>
                      <a:cubicBezTo>
                        <a:pt x="770048" y="581181"/>
                        <a:pt x="795147" y="587482"/>
                        <a:pt x="820714" y="590550"/>
                      </a:cubicBezTo>
                      <a:cubicBezTo>
                        <a:pt x="848115" y="593838"/>
                        <a:pt x="875736" y="594934"/>
                        <a:pt x="903264" y="596900"/>
                      </a:cubicBezTo>
                      <a:cubicBezTo>
                        <a:pt x="1132466" y="613272"/>
                        <a:pt x="874493" y="593710"/>
                        <a:pt x="1081064" y="609600"/>
                      </a:cubicBezTo>
                      <a:lnTo>
                        <a:pt x="1500164" y="603250"/>
                      </a:lnTo>
                      <a:cubicBezTo>
                        <a:pt x="1584857" y="603250"/>
                        <a:pt x="1669477" y="610646"/>
                        <a:pt x="1754164" y="609600"/>
                      </a:cubicBezTo>
                      <a:cubicBezTo>
                        <a:pt x="1841044" y="608527"/>
                        <a:pt x="1927731" y="601133"/>
                        <a:pt x="2014514" y="596900"/>
                      </a:cubicBezTo>
                      <a:cubicBezTo>
                        <a:pt x="2115407" y="582487"/>
                        <a:pt x="1990898" y="599386"/>
                        <a:pt x="2135164" y="584200"/>
                      </a:cubicBezTo>
                      <a:cubicBezTo>
                        <a:pt x="2150049" y="582633"/>
                        <a:pt x="2164732" y="579444"/>
                        <a:pt x="2179614" y="577850"/>
                      </a:cubicBezTo>
                      <a:cubicBezTo>
                        <a:pt x="2224011" y="573093"/>
                        <a:pt x="2269033" y="573137"/>
                        <a:pt x="2312964" y="565150"/>
                      </a:cubicBezTo>
                      <a:lnTo>
                        <a:pt x="2382814" y="552450"/>
                      </a:lnTo>
                      <a:cubicBezTo>
                        <a:pt x="2533632" y="559991"/>
                        <a:pt x="2517001" y="562790"/>
                        <a:pt x="2687614" y="552450"/>
                      </a:cubicBezTo>
                      <a:cubicBezTo>
                        <a:pt x="2698387" y="551797"/>
                        <a:pt x="2708781" y="548217"/>
                        <a:pt x="2719364" y="546100"/>
                      </a:cubicBezTo>
                      <a:cubicBezTo>
                        <a:pt x="2725714" y="541867"/>
                        <a:pt x="2732242" y="537889"/>
                        <a:pt x="2738414" y="533400"/>
                      </a:cubicBezTo>
                      <a:cubicBezTo>
                        <a:pt x="2755532" y="520950"/>
                        <a:pt x="2789214" y="495300"/>
                        <a:pt x="2789214" y="495300"/>
                      </a:cubicBezTo>
                      <a:cubicBezTo>
                        <a:pt x="2818163" y="422928"/>
                        <a:pt x="2806781" y="464063"/>
                        <a:pt x="2795564" y="323850"/>
                      </a:cubicBezTo>
                      <a:cubicBezTo>
                        <a:pt x="2795030" y="317178"/>
                        <a:pt x="2793395" y="310027"/>
                        <a:pt x="2789214" y="304800"/>
                      </a:cubicBezTo>
                      <a:cubicBezTo>
                        <a:pt x="2784446" y="298841"/>
                        <a:pt x="2776514" y="296333"/>
                        <a:pt x="2770164" y="292100"/>
                      </a:cubicBezTo>
                      <a:cubicBezTo>
                        <a:pt x="2768047" y="285750"/>
                        <a:pt x="2767527" y="278619"/>
                        <a:pt x="2763814" y="273050"/>
                      </a:cubicBezTo>
                      <a:cubicBezTo>
                        <a:pt x="2754035" y="258382"/>
                        <a:pt x="2739771" y="250671"/>
                        <a:pt x="2725714" y="241300"/>
                      </a:cubicBezTo>
                      <a:cubicBezTo>
                        <a:pt x="2682789" y="169759"/>
                        <a:pt x="2732279" y="239362"/>
                        <a:pt x="2681264" y="196850"/>
                      </a:cubicBezTo>
                      <a:cubicBezTo>
                        <a:pt x="2675401" y="191964"/>
                        <a:pt x="2674427" y="182686"/>
                        <a:pt x="2668564" y="177800"/>
                      </a:cubicBezTo>
                      <a:cubicBezTo>
                        <a:pt x="2661292" y="171740"/>
                        <a:pt x="2650556" y="171013"/>
                        <a:pt x="2643164" y="165100"/>
                      </a:cubicBezTo>
                      <a:cubicBezTo>
                        <a:pt x="2581974" y="116148"/>
                        <a:pt x="2628944" y="134960"/>
                        <a:pt x="2586014" y="120650"/>
                      </a:cubicBezTo>
                      <a:cubicBezTo>
                        <a:pt x="2579664" y="114300"/>
                        <a:pt x="2574814" y="105961"/>
                        <a:pt x="2566964" y="101600"/>
                      </a:cubicBezTo>
                      <a:cubicBezTo>
                        <a:pt x="2555262" y="95099"/>
                        <a:pt x="2528864" y="88900"/>
                        <a:pt x="2528864" y="88900"/>
                      </a:cubicBezTo>
                      <a:cubicBezTo>
                        <a:pt x="2520397" y="82550"/>
                        <a:pt x="2512653" y="75101"/>
                        <a:pt x="2503464" y="69850"/>
                      </a:cubicBezTo>
                      <a:cubicBezTo>
                        <a:pt x="2492950" y="63842"/>
                        <a:pt x="2460704" y="58758"/>
                        <a:pt x="2452664" y="57150"/>
                      </a:cubicBezTo>
                      <a:cubicBezTo>
                        <a:pt x="2473379" y="51971"/>
                        <a:pt x="2478359" y="45897"/>
                        <a:pt x="2497114" y="57150"/>
                      </a:cubicBezTo>
                      <a:cubicBezTo>
                        <a:pt x="2502248" y="60230"/>
                        <a:pt x="2508756" y="52917"/>
                        <a:pt x="2503464" y="50800"/>
                      </a:cubicBezTo>
                      <a:close/>
                    </a:path>
                  </a:pathLst>
                </a:custGeom>
                <a:noFill/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</p:grpSp>
          <p:cxnSp>
            <p:nvCxnSpPr>
              <p:cNvPr id="10" name="Straight Arrow Connector 9"/>
              <p:cNvCxnSpPr/>
              <p:nvPr/>
            </p:nvCxnSpPr>
            <p:spPr>
              <a:xfrm flipV="1">
                <a:off x="7452320" y="1448780"/>
                <a:ext cx="288032" cy="756084"/>
              </a:xfrm>
              <a:prstGeom prst="straightConnector1">
                <a:avLst/>
              </a:prstGeom>
              <a:ln w="76200">
                <a:solidFill>
                  <a:srgbClr val="00B0F0">
                    <a:alpha val="50196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/>
              <p:cNvSpPr/>
              <p:nvPr/>
            </p:nvSpPr>
            <p:spPr>
              <a:xfrm>
                <a:off x="3307080" y="4594860"/>
                <a:ext cx="1805940" cy="365760"/>
              </a:xfrm>
              <a:custGeom>
                <a:avLst/>
                <a:gdLst>
                  <a:gd name="connsiteX0" fmla="*/ 1569720 w 1805940"/>
                  <a:gd name="connsiteY0" fmla="*/ 22860 h 365760"/>
                  <a:gd name="connsiteX1" fmla="*/ 1173480 w 1805940"/>
                  <a:gd name="connsiteY1" fmla="*/ 15240 h 365760"/>
                  <a:gd name="connsiteX2" fmla="*/ 975360 w 1805940"/>
                  <a:gd name="connsiteY2" fmla="*/ 7620 h 365760"/>
                  <a:gd name="connsiteX3" fmla="*/ 685800 w 1805940"/>
                  <a:gd name="connsiteY3" fmla="*/ 0 h 365760"/>
                  <a:gd name="connsiteX4" fmla="*/ 243840 w 1805940"/>
                  <a:gd name="connsiteY4" fmla="*/ 7620 h 365760"/>
                  <a:gd name="connsiteX5" fmla="*/ 45720 w 1805940"/>
                  <a:gd name="connsiteY5" fmla="*/ 30480 h 365760"/>
                  <a:gd name="connsiteX6" fmla="*/ 15240 w 1805940"/>
                  <a:gd name="connsiteY6" fmla="*/ 53340 h 365760"/>
                  <a:gd name="connsiteX7" fmla="*/ 7620 w 1805940"/>
                  <a:gd name="connsiteY7" fmla="*/ 83820 h 365760"/>
                  <a:gd name="connsiteX8" fmla="*/ 0 w 1805940"/>
                  <a:gd name="connsiteY8" fmla="*/ 106680 h 365760"/>
                  <a:gd name="connsiteX9" fmla="*/ 22860 w 1805940"/>
                  <a:gd name="connsiteY9" fmla="*/ 198120 h 365760"/>
                  <a:gd name="connsiteX10" fmla="*/ 30480 w 1805940"/>
                  <a:gd name="connsiteY10" fmla="*/ 220980 h 365760"/>
                  <a:gd name="connsiteX11" fmla="*/ 53340 w 1805940"/>
                  <a:gd name="connsiteY11" fmla="*/ 274320 h 365760"/>
                  <a:gd name="connsiteX12" fmla="*/ 83820 w 1805940"/>
                  <a:gd name="connsiteY12" fmla="*/ 289560 h 365760"/>
                  <a:gd name="connsiteX13" fmla="*/ 106680 w 1805940"/>
                  <a:gd name="connsiteY13" fmla="*/ 304800 h 365760"/>
                  <a:gd name="connsiteX14" fmla="*/ 129540 w 1805940"/>
                  <a:gd name="connsiteY14" fmla="*/ 312420 h 365760"/>
                  <a:gd name="connsiteX15" fmla="*/ 350520 w 1805940"/>
                  <a:gd name="connsiteY15" fmla="*/ 342900 h 365760"/>
                  <a:gd name="connsiteX16" fmla="*/ 533400 w 1805940"/>
                  <a:gd name="connsiteY16" fmla="*/ 365760 h 365760"/>
                  <a:gd name="connsiteX17" fmla="*/ 1028700 w 1805940"/>
                  <a:gd name="connsiteY17" fmla="*/ 350520 h 365760"/>
                  <a:gd name="connsiteX18" fmla="*/ 1188720 w 1805940"/>
                  <a:gd name="connsiteY18" fmla="*/ 342900 h 365760"/>
                  <a:gd name="connsiteX19" fmla="*/ 1661160 w 1805940"/>
                  <a:gd name="connsiteY19" fmla="*/ 335280 h 365760"/>
                  <a:gd name="connsiteX20" fmla="*/ 1737360 w 1805940"/>
                  <a:gd name="connsiteY20" fmla="*/ 327660 h 365760"/>
                  <a:gd name="connsiteX21" fmla="*/ 1760220 w 1805940"/>
                  <a:gd name="connsiteY21" fmla="*/ 312420 h 365760"/>
                  <a:gd name="connsiteX22" fmla="*/ 1783080 w 1805940"/>
                  <a:gd name="connsiteY22" fmla="*/ 304800 h 365760"/>
                  <a:gd name="connsiteX23" fmla="*/ 1805940 w 1805940"/>
                  <a:gd name="connsiteY23" fmla="*/ 259080 h 365760"/>
                  <a:gd name="connsiteX24" fmla="*/ 1798320 w 1805940"/>
                  <a:gd name="connsiteY24" fmla="*/ 129540 h 365760"/>
                  <a:gd name="connsiteX25" fmla="*/ 1752600 w 1805940"/>
                  <a:gd name="connsiteY25" fmla="*/ 68580 h 365760"/>
                  <a:gd name="connsiteX26" fmla="*/ 1661160 w 1805940"/>
                  <a:gd name="connsiteY26" fmla="*/ 38100 h 365760"/>
                  <a:gd name="connsiteX27" fmla="*/ 1569720 w 1805940"/>
                  <a:gd name="connsiteY27" fmla="*/ 228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805940" h="365760">
                    <a:moveTo>
                      <a:pt x="1569720" y="22860"/>
                    </a:moveTo>
                    <a:cubicBezTo>
                      <a:pt x="1488440" y="19050"/>
                      <a:pt x="1305541" y="18626"/>
                      <a:pt x="1173480" y="15240"/>
                    </a:cubicBezTo>
                    <a:cubicBezTo>
                      <a:pt x="1107413" y="13546"/>
                      <a:pt x="1041417" y="9684"/>
                      <a:pt x="975360" y="7620"/>
                    </a:cubicBezTo>
                    <a:lnTo>
                      <a:pt x="685800" y="0"/>
                    </a:lnTo>
                    <a:lnTo>
                      <a:pt x="243840" y="7620"/>
                    </a:lnTo>
                    <a:cubicBezTo>
                      <a:pt x="177885" y="9290"/>
                      <a:pt x="105807" y="-2902"/>
                      <a:pt x="45720" y="30480"/>
                    </a:cubicBezTo>
                    <a:cubicBezTo>
                      <a:pt x="34618" y="36648"/>
                      <a:pt x="25400" y="45720"/>
                      <a:pt x="15240" y="53340"/>
                    </a:cubicBezTo>
                    <a:cubicBezTo>
                      <a:pt x="12700" y="63500"/>
                      <a:pt x="10497" y="73750"/>
                      <a:pt x="7620" y="83820"/>
                    </a:cubicBezTo>
                    <a:cubicBezTo>
                      <a:pt x="5413" y="91543"/>
                      <a:pt x="0" y="98648"/>
                      <a:pt x="0" y="106680"/>
                    </a:cubicBezTo>
                    <a:cubicBezTo>
                      <a:pt x="0" y="172505"/>
                      <a:pt x="3470" y="152877"/>
                      <a:pt x="22860" y="198120"/>
                    </a:cubicBezTo>
                    <a:cubicBezTo>
                      <a:pt x="26024" y="205503"/>
                      <a:pt x="28273" y="213257"/>
                      <a:pt x="30480" y="220980"/>
                    </a:cubicBezTo>
                    <a:cubicBezTo>
                      <a:pt x="36149" y="240820"/>
                      <a:pt x="35940" y="259820"/>
                      <a:pt x="53340" y="274320"/>
                    </a:cubicBezTo>
                    <a:cubicBezTo>
                      <a:pt x="62066" y="281592"/>
                      <a:pt x="73957" y="283924"/>
                      <a:pt x="83820" y="289560"/>
                    </a:cubicBezTo>
                    <a:cubicBezTo>
                      <a:pt x="91771" y="294104"/>
                      <a:pt x="98489" y="300704"/>
                      <a:pt x="106680" y="304800"/>
                    </a:cubicBezTo>
                    <a:cubicBezTo>
                      <a:pt x="113864" y="308392"/>
                      <a:pt x="121791" y="310307"/>
                      <a:pt x="129540" y="312420"/>
                    </a:cubicBezTo>
                    <a:cubicBezTo>
                      <a:pt x="265897" y="349608"/>
                      <a:pt x="109750" y="302772"/>
                      <a:pt x="350520" y="342900"/>
                    </a:cubicBezTo>
                    <a:cubicBezTo>
                      <a:pt x="472129" y="363168"/>
                      <a:pt x="411166" y="355574"/>
                      <a:pt x="533400" y="365760"/>
                    </a:cubicBezTo>
                    <a:lnTo>
                      <a:pt x="1028700" y="350520"/>
                    </a:lnTo>
                    <a:cubicBezTo>
                      <a:pt x="1082068" y="348658"/>
                      <a:pt x="1135335" y="344186"/>
                      <a:pt x="1188720" y="342900"/>
                    </a:cubicBezTo>
                    <a:lnTo>
                      <a:pt x="1661160" y="335280"/>
                    </a:lnTo>
                    <a:cubicBezTo>
                      <a:pt x="1686560" y="332740"/>
                      <a:pt x="1712487" y="333400"/>
                      <a:pt x="1737360" y="327660"/>
                    </a:cubicBezTo>
                    <a:cubicBezTo>
                      <a:pt x="1746284" y="325601"/>
                      <a:pt x="1752029" y="316516"/>
                      <a:pt x="1760220" y="312420"/>
                    </a:cubicBezTo>
                    <a:cubicBezTo>
                      <a:pt x="1767404" y="308828"/>
                      <a:pt x="1775460" y="307340"/>
                      <a:pt x="1783080" y="304800"/>
                    </a:cubicBezTo>
                    <a:cubicBezTo>
                      <a:pt x="1790785" y="293242"/>
                      <a:pt x="1805940" y="274854"/>
                      <a:pt x="1805940" y="259080"/>
                    </a:cubicBezTo>
                    <a:cubicBezTo>
                      <a:pt x="1805940" y="215825"/>
                      <a:pt x="1804164" y="172398"/>
                      <a:pt x="1798320" y="129540"/>
                    </a:cubicBezTo>
                    <a:cubicBezTo>
                      <a:pt x="1793573" y="94731"/>
                      <a:pt x="1779901" y="85643"/>
                      <a:pt x="1752600" y="68580"/>
                    </a:cubicBezTo>
                    <a:cubicBezTo>
                      <a:pt x="1725907" y="51897"/>
                      <a:pt x="1691613" y="41484"/>
                      <a:pt x="1661160" y="38100"/>
                    </a:cubicBezTo>
                    <a:cubicBezTo>
                      <a:pt x="1585007" y="29639"/>
                      <a:pt x="1651000" y="26670"/>
                      <a:pt x="1569720" y="22860"/>
                    </a:cubicBezTo>
                    <a:close/>
                  </a:path>
                </a:pathLst>
              </a:cu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5" name="Freeform 14"/>
            <p:cNvSpPr/>
            <p:nvPr/>
          </p:nvSpPr>
          <p:spPr>
            <a:xfrm>
              <a:off x="1331641" y="1363980"/>
              <a:ext cx="3758520" cy="342900"/>
            </a:xfrm>
            <a:custGeom>
              <a:avLst/>
              <a:gdLst>
                <a:gd name="connsiteX0" fmla="*/ 15247 w 3680467"/>
                <a:gd name="connsiteY0" fmla="*/ 38100 h 342900"/>
                <a:gd name="connsiteX1" fmla="*/ 7627 w 3680467"/>
                <a:gd name="connsiteY1" fmla="*/ 76200 h 342900"/>
                <a:gd name="connsiteX2" fmla="*/ 7 w 3680467"/>
                <a:gd name="connsiteY2" fmla="*/ 106680 h 342900"/>
                <a:gd name="connsiteX3" fmla="*/ 15247 w 3680467"/>
                <a:gd name="connsiteY3" fmla="*/ 228600 h 342900"/>
                <a:gd name="connsiteX4" fmla="*/ 22867 w 3680467"/>
                <a:gd name="connsiteY4" fmla="*/ 259080 h 342900"/>
                <a:gd name="connsiteX5" fmla="*/ 68587 w 3680467"/>
                <a:gd name="connsiteY5" fmla="*/ 289560 h 342900"/>
                <a:gd name="connsiteX6" fmla="*/ 106687 w 3680467"/>
                <a:gd name="connsiteY6" fmla="*/ 304800 h 342900"/>
                <a:gd name="connsiteX7" fmla="*/ 335287 w 3680467"/>
                <a:gd name="connsiteY7" fmla="*/ 312420 h 342900"/>
                <a:gd name="connsiteX8" fmla="*/ 556267 w 3680467"/>
                <a:gd name="connsiteY8" fmla="*/ 335280 h 342900"/>
                <a:gd name="connsiteX9" fmla="*/ 1043947 w 3680467"/>
                <a:gd name="connsiteY9" fmla="*/ 342900 h 342900"/>
                <a:gd name="connsiteX10" fmla="*/ 1310647 w 3680467"/>
                <a:gd name="connsiteY10" fmla="*/ 327660 h 342900"/>
                <a:gd name="connsiteX11" fmla="*/ 1394467 w 3680467"/>
                <a:gd name="connsiteY11" fmla="*/ 320040 h 342900"/>
                <a:gd name="connsiteX12" fmla="*/ 1569727 w 3680467"/>
                <a:gd name="connsiteY12" fmla="*/ 312420 h 342900"/>
                <a:gd name="connsiteX13" fmla="*/ 2186947 w 3680467"/>
                <a:gd name="connsiteY13" fmla="*/ 327660 h 342900"/>
                <a:gd name="connsiteX14" fmla="*/ 2286007 w 3680467"/>
                <a:gd name="connsiteY14" fmla="*/ 335280 h 342900"/>
                <a:gd name="connsiteX15" fmla="*/ 2621287 w 3680467"/>
                <a:gd name="connsiteY15" fmla="*/ 312420 h 342900"/>
                <a:gd name="connsiteX16" fmla="*/ 2827027 w 3680467"/>
                <a:gd name="connsiteY16" fmla="*/ 320040 h 342900"/>
                <a:gd name="connsiteX17" fmla="*/ 2903227 w 3680467"/>
                <a:gd name="connsiteY17" fmla="*/ 327660 h 342900"/>
                <a:gd name="connsiteX18" fmla="*/ 3566167 w 3680467"/>
                <a:gd name="connsiteY18" fmla="*/ 312420 h 342900"/>
                <a:gd name="connsiteX19" fmla="*/ 3589027 w 3680467"/>
                <a:gd name="connsiteY19" fmla="*/ 304800 h 342900"/>
                <a:gd name="connsiteX20" fmla="*/ 3634747 w 3680467"/>
                <a:gd name="connsiteY20" fmla="*/ 274320 h 342900"/>
                <a:gd name="connsiteX21" fmla="*/ 3649987 w 3680467"/>
                <a:gd name="connsiteY21" fmla="*/ 251460 h 342900"/>
                <a:gd name="connsiteX22" fmla="*/ 3672847 w 3680467"/>
                <a:gd name="connsiteY22" fmla="*/ 220980 h 342900"/>
                <a:gd name="connsiteX23" fmla="*/ 3680467 w 3680467"/>
                <a:gd name="connsiteY23" fmla="*/ 198120 h 342900"/>
                <a:gd name="connsiteX24" fmla="*/ 3672847 w 3680467"/>
                <a:gd name="connsiteY24" fmla="*/ 137160 h 342900"/>
                <a:gd name="connsiteX25" fmla="*/ 3649987 w 3680467"/>
                <a:gd name="connsiteY25" fmla="*/ 129540 h 342900"/>
                <a:gd name="connsiteX26" fmla="*/ 3619507 w 3680467"/>
                <a:gd name="connsiteY26" fmla="*/ 114300 h 342900"/>
                <a:gd name="connsiteX27" fmla="*/ 3573787 w 3680467"/>
                <a:gd name="connsiteY27" fmla="*/ 99060 h 342900"/>
                <a:gd name="connsiteX28" fmla="*/ 3543307 w 3680467"/>
                <a:gd name="connsiteY28" fmla="*/ 83820 h 342900"/>
                <a:gd name="connsiteX29" fmla="*/ 3497587 w 3680467"/>
                <a:gd name="connsiteY29" fmla="*/ 76200 h 342900"/>
                <a:gd name="connsiteX30" fmla="*/ 3390907 w 3680467"/>
                <a:gd name="connsiteY30" fmla="*/ 60960 h 342900"/>
                <a:gd name="connsiteX31" fmla="*/ 3185167 w 3680467"/>
                <a:gd name="connsiteY31" fmla="*/ 45720 h 342900"/>
                <a:gd name="connsiteX32" fmla="*/ 3063247 w 3680467"/>
                <a:gd name="connsiteY32" fmla="*/ 38100 h 342900"/>
                <a:gd name="connsiteX33" fmla="*/ 2994667 w 3680467"/>
                <a:gd name="connsiteY33" fmla="*/ 22860 h 342900"/>
                <a:gd name="connsiteX34" fmla="*/ 2872747 w 3680467"/>
                <a:gd name="connsiteY34" fmla="*/ 7620 h 342900"/>
                <a:gd name="connsiteX35" fmla="*/ 2827027 w 3680467"/>
                <a:gd name="connsiteY35" fmla="*/ 0 h 342900"/>
                <a:gd name="connsiteX36" fmla="*/ 2575567 w 3680467"/>
                <a:gd name="connsiteY36" fmla="*/ 7620 h 342900"/>
                <a:gd name="connsiteX37" fmla="*/ 2514607 w 3680467"/>
                <a:gd name="connsiteY37" fmla="*/ 15240 h 342900"/>
                <a:gd name="connsiteX38" fmla="*/ 2461267 w 3680467"/>
                <a:gd name="connsiteY38" fmla="*/ 30480 h 342900"/>
                <a:gd name="connsiteX39" fmla="*/ 2407927 w 3680467"/>
                <a:gd name="connsiteY39" fmla="*/ 45720 h 342900"/>
                <a:gd name="connsiteX40" fmla="*/ 2308867 w 3680467"/>
                <a:gd name="connsiteY40" fmla="*/ 60960 h 342900"/>
                <a:gd name="connsiteX41" fmla="*/ 2095507 w 3680467"/>
                <a:gd name="connsiteY41" fmla="*/ 53340 h 342900"/>
                <a:gd name="connsiteX42" fmla="*/ 1874527 w 3680467"/>
                <a:gd name="connsiteY42" fmla="*/ 30480 h 342900"/>
                <a:gd name="connsiteX43" fmla="*/ 1623067 w 3680467"/>
                <a:gd name="connsiteY43" fmla="*/ 45720 h 342900"/>
                <a:gd name="connsiteX44" fmla="*/ 1455427 w 3680467"/>
                <a:gd name="connsiteY44" fmla="*/ 38100 h 342900"/>
                <a:gd name="connsiteX45" fmla="*/ 1158247 w 3680467"/>
                <a:gd name="connsiteY45" fmla="*/ 30480 h 342900"/>
                <a:gd name="connsiteX46" fmla="*/ 982987 w 3680467"/>
                <a:gd name="connsiteY46" fmla="*/ 22860 h 342900"/>
                <a:gd name="connsiteX47" fmla="*/ 190507 w 3680467"/>
                <a:gd name="connsiteY47" fmla="*/ 15240 h 342900"/>
                <a:gd name="connsiteX48" fmla="*/ 76207 w 3680467"/>
                <a:gd name="connsiteY48" fmla="*/ 22860 h 342900"/>
                <a:gd name="connsiteX49" fmla="*/ 15247 w 3680467"/>
                <a:gd name="connsiteY49" fmla="*/ 381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680467" h="342900">
                  <a:moveTo>
                    <a:pt x="15247" y="38100"/>
                  </a:moveTo>
                  <a:cubicBezTo>
                    <a:pt x="3817" y="46990"/>
                    <a:pt x="10437" y="63557"/>
                    <a:pt x="7627" y="76200"/>
                  </a:cubicBezTo>
                  <a:cubicBezTo>
                    <a:pt x="5355" y="86423"/>
                    <a:pt x="7" y="96207"/>
                    <a:pt x="7" y="106680"/>
                  </a:cubicBezTo>
                  <a:cubicBezTo>
                    <a:pt x="7" y="222221"/>
                    <a:pt x="-848" y="172267"/>
                    <a:pt x="15247" y="228600"/>
                  </a:cubicBezTo>
                  <a:cubicBezTo>
                    <a:pt x="18124" y="238670"/>
                    <a:pt x="17671" y="249987"/>
                    <a:pt x="22867" y="259080"/>
                  </a:cubicBezTo>
                  <a:cubicBezTo>
                    <a:pt x="37185" y="284136"/>
                    <a:pt x="46104" y="281129"/>
                    <a:pt x="68587" y="289560"/>
                  </a:cubicBezTo>
                  <a:cubicBezTo>
                    <a:pt x="81394" y="294363"/>
                    <a:pt x="93059" y="303632"/>
                    <a:pt x="106687" y="304800"/>
                  </a:cubicBezTo>
                  <a:cubicBezTo>
                    <a:pt x="182651" y="311311"/>
                    <a:pt x="259087" y="309880"/>
                    <a:pt x="335287" y="312420"/>
                  </a:cubicBezTo>
                  <a:cubicBezTo>
                    <a:pt x="338626" y="312791"/>
                    <a:pt x="525254" y="334453"/>
                    <a:pt x="556267" y="335280"/>
                  </a:cubicBezTo>
                  <a:cubicBezTo>
                    <a:pt x="718789" y="339614"/>
                    <a:pt x="881387" y="340360"/>
                    <a:pt x="1043947" y="342900"/>
                  </a:cubicBezTo>
                  <a:lnTo>
                    <a:pt x="1310647" y="327660"/>
                  </a:lnTo>
                  <a:cubicBezTo>
                    <a:pt x="1338643" y="325834"/>
                    <a:pt x="1366460" y="321687"/>
                    <a:pt x="1394467" y="320040"/>
                  </a:cubicBezTo>
                  <a:cubicBezTo>
                    <a:pt x="1452841" y="316606"/>
                    <a:pt x="1511307" y="314960"/>
                    <a:pt x="1569727" y="312420"/>
                  </a:cubicBezTo>
                  <a:lnTo>
                    <a:pt x="2186947" y="327660"/>
                  </a:lnTo>
                  <a:cubicBezTo>
                    <a:pt x="2220048" y="328716"/>
                    <a:pt x="2252897" y="336000"/>
                    <a:pt x="2286007" y="335280"/>
                  </a:cubicBezTo>
                  <a:cubicBezTo>
                    <a:pt x="2408439" y="332618"/>
                    <a:pt x="2506302" y="322873"/>
                    <a:pt x="2621287" y="312420"/>
                  </a:cubicBezTo>
                  <a:lnTo>
                    <a:pt x="2827027" y="320040"/>
                  </a:lnTo>
                  <a:cubicBezTo>
                    <a:pt x="2852516" y="321418"/>
                    <a:pt x="2877702" y="327923"/>
                    <a:pt x="2903227" y="327660"/>
                  </a:cubicBezTo>
                  <a:cubicBezTo>
                    <a:pt x="3124254" y="325381"/>
                    <a:pt x="3345187" y="317500"/>
                    <a:pt x="3566167" y="312420"/>
                  </a:cubicBezTo>
                  <a:cubicBezTo>
                    <a:pt x="3573787" y="309880"/>
                    <a:pt x="3582006" y="308701"/>
                    <a:pt x="3589027" y="304800"/>
                  </a:cubicBezTo>
                  <a:cubicBezTo>
                    <a:pt x="3605038" y="295905"/>
                    <a:pt x="3634747" y="274320"/>
                    <a:pt x="3634747" y="274320"/>
                  </a:cubicBezTo>
                  <a:cubicBezTo>
                    <a:pt x="3639827" y="266700"/>
                    <a:pt x="3644664" y="258912"/>
                    <a:pt x="3649987" y="251460"/>
                  </a:cubicBezTo>
                  <a:cubicBezTo>
                    <a:pt x="3657369" y="241126"/>
                    <a:pt x="3666546" y="232007"/>
                    <a:pt x="3672847" y="220980"/>
                  </a:cubicBezTo>
                  <a:cubicBezTo>
                    <a:pt x="3676832" y="214006"/>
                    <a:pt x="3677927" y="205740"/>
                    <a:pt x="3680467" y="198120"/>
                  </a:cubicBezTo>
                  <a:cubicBezTo>
                    <a:pt x="3677927" y="177800"/>
                    <a:pt x="3681164" y="155873"/>
                    <a:pt x="3672847" y="137160"/>
                  </a:cubicBezTo>
                  <a:cubicBezTo>
                    <a:pt x="3669585" y="129820"/>
                    <a:pt x="3657370" y="132704"/>
                    <a:pt x="3649987" y="129540"/>
                  </a:cubicBezTo>
                  <a:cubicBezTo>
                    <a:pt x="3639546" y="125065"/>
                    <a:pt x="3630054" y="118519"/>
                    <a:pt x="3619507" y="114300"/>
                  </a:cubicBezTo>
                  <a:cubicBezTo>
                    <a:pt x="3604592" y="108334"/>
                    <a:pt x="3588155" y="106244"/>
                    <a:pt x="3573787" y="99060"/>
                  </a:cubicBezTo>
                  <a:cubicBezTo>
                    <a:pt x="3563627" y="93980"/>
                    <a:pt x="3554187" y="87084"/>
                    <a:pt x="3543307" y="83820"/>
                  </a:cubicBezTo>
                  <a:cubicBezTo>
                    <a:pt x="3528508" y="79380"/>
                    <a:pt x="3512866" y="78492"/>
                    <a:pt x="3497587" y="76200"/>
                  </a:cubicBezTo>
                  <a:lnTo>
                    <a:pt x="3390907" y="60960"/>
                  </a:lnTo>
                  <a:cubicBezTo>
                    <a:pt x="3283387" y="45600"/>
                    <a:pt x="3366345" y="55785"/>
                    <a:pt x="3185167" y="45720"/>
                  </a:cubicBezTo>
                  <a:lnTo>
                    <a:pt x="3063247" y="38100"/>
                  </a:lnTo>
                  <a:cubicBezTo>
                    <a:pt x="3040387" y="33020"/>
                    <a:pt x="3017684" y="27176"/>
                    <a:pt x="2994667" y="22860"/>
                  </a:cubicBezTo>
                  <a:cubicBezTo>
                    <a:pt x="2953596" y="15159"/>
                    <a:pt x="2914306" y="13161"/>
                    <a:pt x="2872747" y="7620"/>
                  </a:cubicBezTo>
                  <a:cubicBezTo>
                    <a:pt x="2857432" y="5578"/>
                    <a:pt x="2842267" y="2540"/>
                    <a:pt x="2827027" y="0"/>
                  </a:cubicBezTo>
                  <a:lnTo>
                    <a:pt x="2575567" y="7620"/>
                  </a:lnTo>
                  <a:cubicBezTo>
                    <a:pt x="2555113" y="8618"/>
                    <a:pt x="2534687" y="11224"/>
                    <a:pt x="2514607" y="15240"/>
                  </a:cubicBezTo>
                  <a:cubicBezTo>
                    <a:pt x="2496475" y="18866"/>
                    <a:pt x="2478979" y="25167"/>
                    <a:pt x="2461267" y="30480"/>
                  </a:cubicBezTo>
                  <a:cubicBezTo>
                    <a:pt x="2438619" y="37274"/>
                    <a:pt x="2432969" y="41546"/>
                    <a:pt x="2407927" y="45720"/>
                  </a:cubicBezTo>
                  <a:cubicBezTo>
                    <a:pt x="2241851" y="73399"/>
                    <a:pt x="2425401" y="37653"/>
                    <a:pt x="2308867" y="60960"/>
                  </a:cubicBezTo>
                  <a:lnTo>
                    <a:pt x="2095507" y="53340"/>
                  </a:lnTo>
                  <a:cubicBezTo>
                    <a:pt x="2007265" y="49036"/>
                    <a:pt x="1965429" y="41843"/>
                    <a:pt x="1874527" y="30480"/>
                  </a:cubicBezTo>
                  <a:lnTo>
                    <a:pt x="1623067" y="45720"/>
                  </a:lnTo>
                  <a:cubicBezTo>
                    <a:pt x="1567129" y="45720"/>
                    <a:pt x="1511335" y="39933"/>
                    <a:pt x="1455427" y="38100"/>
                  </a:cubicBezTo>
                  <a:lnTo>
                    <a:pt x="1158247" y="30480"/>
                  </a:lnTo>
                  <a:cubicBezTo>
                    <a:pt x="1099802" y="28595"/>
                    <a:pt x="1041455" y="23781"/>
                    <a:pt x="982987" y="22860"/>
                  </a:cubicBezTo>
                  <a:lnTo>
                    <a:pt x="190507" y="15240"/>
                  </a:lnTo>
                  <a:cubicBezTo>
                    <a:pt x="152407" y="17780"/>
                    <a:pt x="113872" y="16582"/>
                    <a:pt x="76207" y="22860"/>
                  </a:cubicBezTo>
                  <a:cubicBezTo>
                    <a:pt x="51234" y="27022"/>
                    <a:pt x="26677" y="29210"/>
                    <a:pt x="15247" y="38100"/>
                  </a:cubicBez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32581652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021536" cy="3699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73016"/>
            <a:ext cx="583305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05605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2477</TotalTime>
  <Words>683</Words>
  <Application>Microsoft Office PowerPoint</Application>
  <PresentationFormat>On-screen Show (4:3)</PresentationFormat>
  <Paragraphs>114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Προσαρμοσμένη σχεδίαση</vt:lpstr>
      <vt:lpstr>1_Office Theme</vt:lpstr>
      <vt:lpstr>Topics in Usability Evaluation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Usability Evaluation</vt:lpstr>
      <vt:lpstr>Course Objectives - Primary</vt:lpstr>
      <vt:lpstr>Course Objectives - Secondary</vt:lpstr>
      <vt:lpstr>Learning outcome</vt:lpstr>
      <vt:lpstr>Course Organization / Approach</vt:lpstr>
      <vt:lpstr>Lecturing strategy</vt:lpstr>
      <vt:lpstr>Learning material </vt:lpstr>
      <vt:lpstr>Grading</vt:lpstr>
      <vt:lpstr>Other specific requirements</vt:lpstr>
      <vt:lpstr>Not sure yet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MK</dc:creator>
  <cp:lastModifiedBy>M K</cp:lastModifiedBy>
  <cp:revision>131</cp:revision>
  <dcterms:created xsi:type="dcterms:W3CDTF">2012-02-08T15:04:00Z</dcterms:created>
  <dcterms:modified xsi:type="dcterms:W3CDTF">2022-02-21T11:07:55Z</dcterms:modified>
</cp:coreProperties>
</file>